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2" r:id="rId3"/>
    <p:sldId id="329" r:id="rId4"/>
    <p:sldId id="330" r:id="rId5"/>
    <p:sldId id="327" r:id="rId6"/>
    <p:sldId id="335" r:id="rId7"/>
    <p:sldId id="333" r:id="rId8"/>
    <p:sldId id="334" r:id="rId9"/>
    <p:sldId id="383" r:id="rId10"/>
    <p:sldId id="384" r:id="rId11"/>
    <p:sldId id="385" r:id="rId12"/>
    <p:sldId id="363" r:id="rId13"/>
    <p:sldId id="297" r:id="rId14"/>
    <p:sldId id="364" r:id="rId15"/>
    <p:sldId id="368" r:id="rId16"/>
    <p:sldId id="369" r:id="rId17"/>
    <p:sldId id="370" r:id="rId18"/>
    <p:sldId id="371" r:id="rId19"/>
    <p:sldId id="379" r:id="rId20"/>
    <p:sldId id="382" r:id="rId21"/>
    <p:sldId id="357" r:id="rId22"/>
    <p:sldId id="375" r:id="rId23"/>
    <p:sldId id="358" r:id="rId24"/>
    <p:sldId id="359" r:id="rId25"/>
    <p:sldId id="360" r:id="rId26"/>
    <p:sldId id="361" r:id="rId27"/>
    <p:sldId id="362" r:id="rId28"/>
    <p:sldId id="332" r:id="rId29"/>
    <p:sldId id="376" r:id="rId30"/>
    <p:sldId id="374" r:id="rId31"/>
    <p:sldId id="295" r:id="rId32"/>
    <p:sldId id="331" r:id="rId33"/>
    <p:sldId id="377" r:id="rId34"/>
    <p:sldId id="378" r:id="rId35"/>
    <p:sldId id="296" r:id="rId36"/>
    <p:sldId id="372" r:id="rId37"/>
    <p:sldId id="298" r:id="rId38"/>
    <p:sldId id="339" r:id="rId39"/>
    <p:sldId id="340" r:id="rId40"/>
    <p:sldId id="347" r:id="rId41"/>
    <p:sldId id="348" r:id="rId42"/>
    <p:sldId id="349" r:id="rId43"/>
    <p:sldId id="350" r:id="rId44"/>
    <p:sldId id="351" r:id="rId45"/>
    <p:sldId id="352" r:id="rId46"/>
    <p:sldId id="354" r:id="rId47"/>
    <p:sldId id="356" r:id="rId48"/>
    <p:sldId id="32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9" autoAdjust="0"/>
    <p:restoredTop sz="94660"/>
  </p:normalViewPr>
  <p:slideViewPr>
    <p:cSldViewPr>
      <p:cViewPr>
        <p:scale>
          <a:sx n="70" d="100"/>
          <a:sy n="70" d="100"/>
        </p:scale>
        <p:origin x="-120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367-D36C-4D07-BFBD-107BA244962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0B44-D46B-49A1-8861-13C243BB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367-D36C-4D07-BFBD-107BA244962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0B44-D46B-49A1-8861-13C243BB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6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367-D36C-4D07-BFBD-107BA244962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0B44-D46B-49A1-8861-13C243BB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367-D36C-4D07-BFBD-107BA244962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0B44-D46B-49A1-8861-13C243BB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367-D36C-4D07-BFBD-107BA244962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0B44-D46B-49A1-8861-13C243BB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367-D36C-4D07-BFBD-107BA244962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0B44-D46B-49A1-8861-13C243BB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367-D36C-4D07-BFBD-107BA244962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0B44-D46B-49A1-8861-13C243BB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367-D36C-4D07-BFBD-107BA244962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0B44-D46B-49A1-8861-13C243BB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0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367-D36C-4D07-BFBD-107BA244962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0B44-D46B-49A1-8861-13C243BB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367-D36C-4D07-BFBD-107BA244962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0B44-D46B-49A1-8861-13C243BB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367-D36C-4D07-BFBD-107BA244962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0B44-D46B-49A1-8861-13C243BB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5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85367-D36C-4D07-BFBD-107BA244962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D0B44-D46B-49A1-8861-13C243BB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4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ebly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ebly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ducation.com/" TargetMode="External"/><Relationship Id="rId4" Type="http://schemas.openxmlformats.org/officeDocument/2006/relationships/hyperlink" Target="http://www.mathfactcafe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qrstuff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mind101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xl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sni.scholastic.com/sn2" TargetMode="External"/><Relationship Id="rId4" Type="http://schemas.openxmlformats.org/officeDocument/2006/relationships/hyperlink" Target="http://www.spellingcity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gictreehouse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ebly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ploutz.weebly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acherspayteachers.com/Product/2nd-Grade-Common-Core-Morning-Work-25643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ebly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36063" cy="6858000"/>
          </a:xfrm>
        </p:spPr>
      </p:pic>
      <p:sp>
        <p:nvSpPr>
          <p:cNvPr id="14" name="Rounded Rectangle 13"/>
          <p:cNvSpPr/>
          <p:nvPr/>
        </p:nvSpPr>
        <p:spPr>
          <a:xfrm>
            <a:off x="1905000" y="380999"/>
            <a:ext cx="49911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064048" y="2039514"/>
            <a:ext cx="4495800" cy="31700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6748" y="2039514"/>
            <a:ext cx="701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www</a:t>
            </a:r>
            <a:r>
              <a:rPr lang="en-US" sz="6000" b="1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.</a:t>
            </a:r>
          </a:p>
          <a:p>
            <a:pPr algn="ctr"/>
            <a:r>
              <a:rPr lang="en-US" sz="6000" dirty="0" err="1" smtClean="0">
                <a:latin typeface="CreativeFonts1" panose="02000603000000000000" pitchFamily="2" charset="0"/>
                <a:ea typeface="CreativeFonts1" panose="02000603000000000000" pitchFamily="2" charset="0"/>
              </a:rPr>
              <a:t>missploutz</a:t>
            </a:r>
            <a:r>
              <a:rPr lang="en-US" sz="8000" b="1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.</a:t>
            </a:r>
          </a:p>
          <a:p>
            <a:pPr algn="ctr"/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weebly</a:t>
            </a:r>
            <a:r>
              <a:rPr lang="en-US" sz="6000" b="1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.</a:t>
            </a:r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com</a:t>
            </a:r>
            <a:endParaRPr lang="en-US" sz="6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6659538" y="1054542"/>
            <a:ext cx="473125" cy="14171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000" y="54297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 Please go to:</a:t>
            </a:r>
            <a:endParaRPr lang="en-US" sz="6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2066477" y="1823594"/>
            <a:ext cx="473125" cy="141714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686243" y="5445731"/>
            <a:ext cx="527352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6873724" y="5471573"/>
            <a:ext cx="473125" cy="14171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6243" y="5349781"/>
            <a:ext cx="5188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 </a:t>
            </a:r>
            <a:r>
              <a:rPr lang="en-US" sz="36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Feel free to look around, </a:t>
            </a:r>
          </a:p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 </a:t>
            </a:r>
            <a:r>
              <a:rPr lang="en-US" sz="36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then click on Tech.</a:t>
            </a:r>
            <a:endParaRPr lang="en-US" sz="36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026" name="Picture 2" descr="C:\Users\amberploutz\Downloads\qrcode.353771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67" y="2538991"/>
            <a:ext cx="2192233" cy="21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4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-13855"/>
            <a:ext cx="9150927" cy="9150927"/>
          </a:xfrm>
        </p:spPr>
      </p:pic>
      <p:sp>
        <p:nvSpPr>
          <p:cNvPr id="9" name="Rounded Rectangle 8"/>
          <p:cNvSpPr/>
          <p:nvPr/>
        </p:nvSpPr>
        <p:spPr>
          <a:xfrm>
            <a:off x="762000" y="2057400"/>
            <a:ext cx="7543800" cy="457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22098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  <a:ea typeface="CreativeFonts1" panose="02000603000000000000" pitchFamily="2" charset="0"/>
                <a:hlinkClick r:id="rId3"/>
              </a:rPr>
              <a:t> </a:t>
            </a:r>
            <a:endParaRPr lang="en-US" sz="2800" dirty="0">
              <a:latin typeface="Arial Rounded MT Bold" panose="020F0704030504030204" pitchFamily="34" charset="0"/>
              <a:ea typeface="CreativeFonts1" panose="02000603000000000000" pitchFamily="2" charset="0"/>
            </a:endParaRPr>
          </a:p>
        </p:txBody>
      </p:sp>
      <p:pic>
        <p:nvPicPr>
          <p:cNvPr id="2050" name="Picture 2" descr="F:\AutomaticTabs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32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-13855"/>
            <a:ext cx="9150927" cy="9150927"/>
          </a:xfrm>
        </p:spPr>
      </p:pic>
      <p:sp>
        <p:nvSpPr>
          <p:cNvPr id="8" name="Rounded Rectangle 7"/>
          <p:cNvSpPr/>
          <p:nvPr/>
        </p:nvSpPr>
        <p:spPr>
          <a:xfrm>
            <a:off x="762000" y="381000"/>
            <a:ext cx="5410200" cy="6477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2057400"/>
            <a:ext cx="7543800" cy="457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20868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Screenshots from The </a:t>
            </a:r>
            <a:r>
              <a:rPr lang="en-US" sz="2000" dirty="0" err="1" smtClean="0">
                <a:latin typeface="CreativeFonts1" panose="02000603000000000000" pitchFamily="2" charset="0"/>
                <a:ea typeface="CreativeFonts1" panose="02000603000000000000" pitchFamily="2" charset="0"/>
              </a:rPr>
              <a:t>Applicious</a:t>
            </a:r>
            <a:r>
              <a:rPr lang="en-US" sz="2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 Teacher Blog</a:t>
            </a:r>
            <a:endParaRPr lang="en-US" sz="2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2098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  <a:ea typeface="CreativeFonts1" panose="02000603000000000000" pitchFamily="2" charset="0"/>
                <a:hlinkClick r:id="rId3"/>
              </a:rPr>
              <a:t> </a:t>
            </a:r>
            <a:endParaRPr lang="en-US" sz="2800" dirty="0">
              <a:latin typeface="Arial Rounded MT Bold" panose="020F0704030504030204" pitchFamily="34" charset="0"/>
              <a:ea typeface="CreativeFonts1" panose="02000603000000000000" pitchFamily="2" charset="0"/>
            </a:endParaRPr>
          </a:p>
        </p:txBody>
      </p:sp>
      <p:pic>
        <p:nvPicPr>
          <p:cNvPr id="3074" name="Picture 2" descr="F:\AutomaticTabs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82" y="1028700"/>
            <a:ext cx="919348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91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285425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Classwork</a:t>
            </a:r>
            <a:r>
              <a:rPr lang="en-US" sz="48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 </a:t>
            </a:r>
            <a:endParaRPr lang="en-US" sz="48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6526" y="1468833"/>
            <a:ext cx="7731674" cy="470336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21637" y="5131243"/>
            <a:ext cx="473125" cy="14171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8200" y="1697421"/>
            <a:ext cx="791785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200" dirty="0" smtClean="0">
                <a:ea typeface="CreativeFonts1" panose="02000603000000000000" pitchFamily="2" charset="0"/>
                <a:hlinkClick r:id="rId4"/>
              </a:rPr>
              <a:t>www.mathfactcafe.com</a:t>
            </a:r>
            <a:endParaRPr lang="en-US" sz="3200" dirty="0" smtClean="0">
              <a:ea typeface="CreativeFonts1" panose="02000603000000000000" pitchFamily="2" charset="0"/>
            </a:endParaRPr>
          </a:p>
          <a:p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200" dirty="0" smtClean="0">
                <a:ea typeface="CreativeFonts1" panose="02000603000000000000" pitchFamily="2" charset="0"/>
                <a:hlinkClick r:id="rId5"/>
              </a:rPr>
              <a:t>www.education.com</a:t>
            </a:r>
            <a:endParaRPr lang="en-US" sz="3200" dirty="0" smtClean="0">
              <a:ea typeface="CreativeFonts1" panose="02000603000000000000" pitchFamily="2" charset="0"/>
            </a:endParaRPr>
          </a:p>
          <a:p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200" dirty="0" smtClean="0">
                <a:ea typeface="CreativeFonts1" panose="02000603000000000000" pitchFamily="2" charset="0"/>
              </a:rPr>
              <a:t>   </a:t>
            </a:r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10 free a month or get a subscription</a:t>
            </a:r>
          </a:p>
          <a:p>
            <a:endParaRPr lang="en-US" sz="2800" dirty="0" smtClean="0">
              <a:ea typeface="CreativeFonts1" panose="02000603000000000000" pitchFamily="2" charset="0"/>
            </a:endParaRPr>
          </a:p>
          <a:p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 smtClean="0">
                <a:ea typeface="CreativeFonts1" panose="02000603000000000000" pitchFamily="2" charset="0"/>
              </a:rPr>
              <a:t> </a:t>
            </a:r>
            <a:r>
              <a:rPr lang="en-US" sz="3200" dirty="0">
                <a:ea typeface="CreativeFonts1" panose="02000603000000000000" pitchFamily="2" charset="0"/>
              </a:rPr>
              <a:t>Why </a:t>
            </a:r>
            <a:r>
              <a:rPr lang="en-US" sz="3200" dirty="0" smtClean="0">
                <a:ea typeface="CreativeFonts1" panose="02000603000000000000" pitchFamily="2" charset="0"/>
              </a:rPr>
              <a:t>spend your valuable time searching </a:t>
            </a:r>
          </a:p>
          <a:p>
            <a:r>
              <a:rPr lang="en-US" sz="3200" dirty="0" smtClean="0">
                <a:ea typeface="CreativeFonts1" panose="02000603000000000000" pitchFamily="2" charset="0"/>
              </a:rPr>
              <a:t>for the perfect worksheet, when  you can make exactly what you want?</a:t>
            </a:r>
          </a:p>
          <a:p>
            <a:endParaRPr lang="en-US" dirty="0" smtClean="0">
              <a:ea typeface="CreativeFonts1" panose="02000603000000000000" pitchFamily="2" charset="0"/>
            </a:endParaRPr>
          </a:p>
          <a:p>
            <a:r>
              <a:rPr lang="en-US" sz="36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 smtClean="0">
                <a:ea typeface="CreativeFonts1" panose="02000603000000000000" pitchFamily="2" charset="0"/>
              </a:rPr>
              <a:t> See Samples</a:t>
            </a:r>
          </a:p>
          <a:p>
            <a:endParaRPr lang="en-US" sz="4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4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36063" cy="6858000"/>
          </a:xfrm>
        </p:spPr>
      </p:pic>
      <p:sp>
        <p:nvSpPr>
          <p:cNvPr id="8" name="Rounded Rectangle 7"/>
          <p:cNvSpPr/>
          <p:nvPr/>
        </p:nvSpPr>
        <p:spPr>
          <a:xfrm>
            <a:off x="381000" y="1676400"/>
            <a:ext cx="8305800" cy="48767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8301" y="1691315"/>
            <a:ext cx="76052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200" dirty="0" smtClean="0">
                <a:ea typeface="CreativeFonts1" panose="02000603000000000000" pitchFamily="2" charset="0"/>
              </a:rPr>
              <a:t>What are your stations?</a:t>
            </a:r>
            <a:endParaRPr lang="en-US" sz="3200" dirty="0">
              <a:ea typeface="CreativeFonts1" panose="02000603000000000000" pitchFamily="2" charset="0"/>
            </a:endParaRPr>
          </a:p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200" dirty="0" smtClean="0">
                <a:ea typeface="CreativeFonts1" panose="02000603000000000000" pitchFamily="2" charset="0"/>
              </a:rPr>
              <a:t>What do you do during stations?</a:t>
            </a:r>
            <a:endParaRPr lang="en-US" sz="3200" dirty="0">
              <a:ea typeface="CreativeFonts1" panose="02000603000000000000" pitchFamily="2" charset="0"/>
            </a:endParaRPr>
          </a:p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G</a:t>
            </a:r>
            <a:r>
              <a:rPr lang="en-US" sz="3200" dirty="0" smtClean="0">
                <a:ea typeface="CreativeFonts1" panose="02000603000000000000" pitchFamily="2" charset="0"/>
              </a:rPr>
              <a:t>ive </a:t>
            </a:r>
            <a:r>
              <a:rPr lang="en-US" sz="3200" dirty="0">
                <a:ea typeface="CreativeFonts1" panose="02000603000000000000" pitchFamily="2" charset="0"/>
              </a:rPr>
              <a:t>them choices</a:t>
            </a:r>
          </a:p>
          <a:p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 smtClean="0">
                <a:ea typeface="CreativeFonts1" panose="02000603000000000000" pitchFamily="2" charset="0"/>
              </a:rPr>
              <a:t> I was tired of kids loosing pieces </a:t>
            </a:r>
          </a:p>
          <a:p>
            <a:r>
              <a:rPr lang="en-US" sz="3200" dirty="0" smtClean="0">
                <a:ea typeface="CreativeFonts1" panose="02000603000000000000" pitchFamily="2" charset="0"/>
              </a:rPr>
              <a:t>to the paper folder games, so I </a:t>
            </a:r>
          </a:p>
          <a:p>
            <a:r>
              <a:rPr lang="en-US" sz="3200" dirty="0" smtClean="0">
                <a:ea typeface="CreativeFonts1" panose="02000603000000000000" pitchFamily="2" charset="0"/>
              </a:rPr>
              <a:t>decided to down-size and do a </a:t>
            </a:r>
          </a:p>
          <a:p>
            <a:r>
              <a:rPr lang="en-US" sz="3200" dirty="0" smtClean="0">
                <a:ea typeface="CreativeFonts1" panose="02000603000000000000" pitchFamily="2" charset="0"/>
              </a:rPr>
              <a:t>major tech up-grade to my stations.</a:t>
            </a:r>
          </a:p>
          <a:p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 smtClean="0">
                <a:ea typeface="CreativeFonts1" panose="02000603000000000000" pitchFamily="2" charset="0"/>
              </a:rPr>
              <a:t> Having a class page will give your</a:t>
            </a:r>
          </a:p>
          <a:p>
            <a:r>
              <a:rPr lang="en-US" sz="3200" dirty="0">
                <a:ea typeface="CreativeFonts1" panose="02000603000000000000" pitchFamily="2" charset="0"/>
              </a:rPr>
              <a:t>s</a:t>
            </a:r>
            <a:r>
              <a:rPr lang="en-US" sz="3200" dirty="0" smtClean="0">
                <a:ea typeface="CreativeFonts1" panose="02000603000000000000" pitchFamily="2" charset="0"/>
              </a:rPr>
              <a:t>tudents easy access to sites.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21637" y="5400226"/>
            <a:ext cx="473125" cy="141714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06873" y="463788"/>
            <a:ext cx="473125" cy="1417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28542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Using Tech During Stations</a:t>
            </a:r>
            <a:endParaRPr lang="en-US" sz="48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4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36063" cy="6858000"/>
          </a:xfrm>
        </p:spPr>
      </p:pic>
      <p:sp>
        <p:nvSpPr>
          <p:cNvPr id="18" name="Rounded Rectangle 17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356998" y="178243"/>
            <a:ext cx="473125" cy="1417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285425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What my student iPads look like</a:t>
            </a:r>
            <a:endParaRPr lang="en-US" sz="44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2119" y="2504971"/>
            <a:ext cx="3728481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1200" y="2590800"/>
            <a:ext cx="4851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Pictures</a:t>
            </a:r>
            <a:endParaRPr lang="en-US" sz="44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8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285425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Must Use Apps</a:t>
            </a:r>
            <a:endParaRPr lang="en-US" sz="54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" y="1676400"/>
            <a:ext cx="8305800" cy="48767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419312" y="5283642"/>
            <a:ext cx="473125" cy="14171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7280" y="1791086"/>
            <a:ext cx="808859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* Spelling City</a:t>
            </a:r>
          </a:p>
          <a:p>
            <a:r>
              <a:rPr lang="en-US" sz="2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Must have a subscription to have full access to everything</a:t>
            </a:r>
          </a:p>
          <a:p>
            <a:endParaRPr lang="en-US" sz="1200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  <a:p>
            <a:r>
              <a:rPr lang="en-US" sz="28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*AR</a:t>
            </a:r>
          </a:p>
          <a:p>
            <a:r>
              <a:rPr lang="en-US" sz="28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&gt;Must have a subscription to use</a:t>
            </a:r>
          </a:p>
          <a:p>
            <a:endParaRPr lang="en-US" sz="1600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  <a:p>
            <a:r>
              <a:rPr lang="en-US" sz="28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*</a:t>
            </a:r>
            <a:r>
              <a:rPr lang="en-US" sz="2800" dirty="0" err="1" smtClean="0">
                <a:latin typeface="CreativeFonts1" panose="02000603000000000000" pitchFamily="2" charset="0"/>
                <a:ea typeface="CreativeFonts1" panose="02000603000000000000" pitchFamily="2" charset="0"/>
              </a:rPr>
              <a:t>Xtra</a:t>
            </a:r>
            <a:r>
              <a:rPr lang="en-US" sz="28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 Math</a:t>
            </a:r>
          </a:p>
          <a:p>
            <a:r>
              <a:rPr lang="en-US" sz="28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&gt;$4.99 for App, Site is Free</a:t>
            </a:r>
          </a:p>
          <a:p>
            <a:endParaRPr lang="en-US" sz="1400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  <a:p>
            <a:r>
              <a:rPr lang="en-US" sz="28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*Brain Pop (Brain Pop Jr, Brain Pop ESL)</a:t>
            </a:r>
          </a:p>
          <a:p>
            <a:r>
              <a:rPr lang="en-US" sz="2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&gt;Free video of the week, get the subscription for full access to all videos at any time</a:t>
            </a:r>
          </a:p>
          <a:p>
            <a:endParaRPr lang="en-US" sz="4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  <p:pic>
        <p:nvPicPr>
          <p:cNvPr id="3074" name="Picture 2" descr="http://digitaljlearning.org/sites/default/files/VocabularySpellingC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75499"/>
            <a:ext cx="1031174" cy="103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hewarrinerschool.co.uk/_site/data/files/users/11/images/CC9E5468A505D87CAE6843CE4C1E03B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57500"/>
            <a:ext cx="121919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nscsd.org/webpages/lbertone/imageGallery/xtramat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686756"/>
            <a:ext cx="1315687" cy="5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dufreeware.files.wordpress.com/2013/01/xtramathmistak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30705"/>
            <a:ext cx="1295399" cy="77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a2.mzstatic.com/us/r30/Purple6/v4/4a/5a/9f/4a5a9fc9-ab82-d775-a2fc-3aa6a1bf0fb5/screen640x640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97" y="4095456"/>
            <a:ext cx="1597325" cy="89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d1e2bohyu2u2w9.cloudfront.net/sites/default/files/experience-media-file/brain_pop_esl_car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73" y="5678082"/>
            <a:ext cx="1112527" cy="111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valdosta.edu/~slhunter/brainpop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302" y="5716343"/>
            <a:ext cx="1217683" cy="90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moboces.schoolwires.net/cms/lib09/NY01914077/Centricity/Domain/29/CIS%20Image%20Folder/brain-pop-jr-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30" y="5678082"/>
            <a:ext cx="838222" cy="8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36063" cy="6858000"/>
          </a:xfrm>
        </p:spPr>
      </p:pic>
      <p:sp>
        <p:nvSpPr>
          <p:cNvPr id="8" name="Rounded Rectangle 7"/>
          <p:cNvSpPr/>
          <p:nvPr/>
        </p:nvSpPr>
        <p:spPr>
          <a:xfrm>
            <a:off x="381000" y="1676400"/>
            <a:ext cx="8305800" cy="48767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7280" y="1707594"/>
            <a:ext cx="76052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*</a:t>
            </a:r>
            <a:r>
              <a:rPr lang="en-US" sz="4000" dirty="0" err="1" smtClean="0">
                <a:latin typeface="CreativeFonts1" panose="02000603000000000000" pitchFamily="2" charset="0"/>
                <a:ea typeface="CreativeFonts1" panose="02000603000000000000" pitchFamily="2" charset="0"/>
              </a:rPr>
              <a:t>Zaner-Bosser</a:t>
            </a:r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- $1.99</a:t>
            </a:r>
          </a:p>
          <a:p>
            <a:endParaRPr lang="en-US" sz="4000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  <a:p>
            <a:endParaRPr lang="en-US" sz="4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*Cursive Writing- FREE</a:t>
            </a:r>
          </a:p>
          <a:p>
            <a:endParaRPr lang="en-US" sz="4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  <a:p>
            <a:endParaRPr lang="en-US" sz="4000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* ABC Cursive Writing FREE Lite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21637" y="5400226"/>
            <a:ext cx="473125" cy="141714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06873" y="463788"/>
            <a:ext cx="473125" cy="1417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285425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Handwriting-Cursive</a:t>
            </a:r>
            <a:endParaRPr lang="en-US" sz="54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5122" name="Picture 2" descr="cursive writing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29269"/>
            <a:ext cx="1676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ursive writing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91469"/>
            <a:ext cx="1385219" cy="194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ursive writing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639" y="4630238"/>
            <a:ext cx="1573592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9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36063" cy="6858000"/>
          </a:xfrm>
        </p:spPr>
      </p:pic>
      <p:sp>
        <p:nvSpPr>
          <p:cNvPr id="8" name="Rounded Rectangle 7"/>
          <p:cNvSpPr/>
          <p:nvPr/>
        </p:nvSpPr>
        <p:spPr>
          <a:xfrm>
            <a:off x="381000" y="1676400"/>
            <a:ext cx="8305800" cy="48767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7280" y="1906777"/>
            <a:ext cx="7605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*Handwriting Worksheets- FREE</a:t>
            </a:r>
            <a:endParaRPr lang="en-US" sz="4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21637" y="5400226"/>
            <a:ext cx="473125" cy="141714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06873" y="463788"/>
            <a:ext cx="473125" cy="1417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285425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Handwriting-Cursive</a:t>
            </a:r>
            <a:endParaRPr lang="en-US" sz="54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5128" name="Picture 8" descr="cursive writing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779"/>
            <a:ext cx="2874817" cy="39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90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36063" cy="6858000"/>
          </a:xfrm>
        </p:spPr>
      </p:pic>
      <p:sp>
        <p:nvSpPr>
          <p:cNvPr id="8" name="Rounded Rectangle 7"/>
          <p:cNvSpPr/>
          <p:nvPr/>
        </p:nvSpPr>
        <p:spPr>
          <a:xfrm>
            <a:off x="381000" y="1468832"/>
            <a:ext cx="8305800" cy="48767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8440" y="1474238"/>
            <a:ext cx="789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*ABC Letter Tracing Alphabet-FREE</a:t>
            </a:r>
            <a:endParaRPr lang="en-US" sz="4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21637" y="5400226"/>
            <a:ext cx="473125" cy="141714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06873" y="463788"/>
            <a:ext cx="473125" cy="1417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285425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Handwriting -  Print &amp; Cursive</a:t>
            </a:r>
            <a:endParaRPr lang="en-US" sz="44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5362" name="Picture 2" descr="https://usercontent2.hubstatic.com/9827171_f2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7" y="2135230"/>
            <a:ext cx="2476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49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248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285425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Q R Codes</a:t>
            </a:r>
            <a:endParaRPr lang="en-US" sz="54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" y="1676400"/>
            <a:ext cx="8305800" cy="48767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419312" y="5283642"/>
            <a:ext cx="473125" cy="14171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8199" y="1906777"/>
            <a:ext cx="76052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* What are QR Codes?</a:t>
            </a:r>
          </a:p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*Make your own QR Codes. . . </a:t>
            </a:r>
          </a:p>
          <a:p>
            <a:r>
              <a:rPr lang="en-US" sz="4000" dirty="0">
                <a:latin typeface="CreativeFonts1" panose="02000603000000000000" pitchFamily="2" charset="0"/>
                <a:ea typeface="CreativeFonts1" panose="02000603000000000000" pitchFamily="2" charset="0"/>
              </a:rPr>
              <a:t> </a:t>
            </a:r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  <a:hlinkClick r:id="rId4"/>
              </a:rPr>
              <a:t>www.qrstuff.com</a:t>
            </a:r>
            <a:endParaRPr lang="en-US" sz="4000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* Get a QR Reading App</a:t>
            </a:r>
          </a:p>
          <a:p>
            <a:endParaRPr lang="en-US" sz="4000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*Try Out QR samples!</a:t>
            </a:r>
            <a:endParaRPr lang="en-US" sz="4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  <p:pic>
        <p:nvPicPr>
          <p:cNvPr id="18" name="Picture 2" descr="C:\Users\amberploutz\Downloads\qrcode.3537712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80" y="285425"/>
            <a:ext cx="2192233" cy="21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36063" cy="6858000"/>
          </a:xfrm>
        </p:spPr>
      </p:pic>
      <p:sp>
        <p:nvSpPr>
          <p:cNvPr id="14" name="Rounded Rectangle 13"/>
          <p:cNvSpPr/>
          <p:nvPr/>
        </p:nvSpPr>
        <p:spPr>
          <a:xfrm>
            <a:off x="1905000" y="1355855"/>
            <a:ext cx="4859760" cy="36733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73436" y="1333779"/>
            <a:ext cx="701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Making Tech</a:t>
            </a:r>
          </a:p>
          <a:p>
            <a:pPr algn="ctr"/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Work for You</a:t>
            </a:r>
          </a:p>
          <a:p>
            <a:pPr algn="ctr"/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In a Primary Classroom</a:t>
            </a:r>
            <a:endParaRPr lang="en-US" sz="6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1668437" y="864042"/>
            <a:ext cx="473125" cy="14171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6499506" y="4132140"/>
            <a:ext cx="473125" cy="14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36063" cy="6858000"/>
          </a:xfrm>
        </p:spPr>
      </p:pic>
      <p:sp>
        <p:nvSpPr>
          <p:cNvPr id="8" name="Rounded Rectangle 7"/>
          <p:cNvSpPr/>
          <p:nvPr/>
        </p:nvSpPr>
        <p:spPr>
          <a:xfrm>
            <a:off x="381000" y="1676400"/>
            <a:ext cx="8305800" cy="48767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199" y="1906777"/>
            <a:ext cx="760523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* Do you have a site you LOVE to use, but it doesn’t have it’s own app?</a:t>
            </a:r>
          </a:p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*Make it into an “app!”</a:t>
            </a:r>
          </a:p>
          <a:p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&gt;Use Safari</a:t>
            </a:r>
          </a:p>
          <a:p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&gt;Go to the site</a:t>
            </a:r>
          </a:p>
          <a:p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&gt;Click on </a:t>
            </a:r>
          </a:p>
          <a:p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&gt;Tap “Add to Home Screen”</a:t>
            </a:r>
          </a:p>
          <a:p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&gt;Name it</a:t>
            </a:r>
          </a:p>
          <a:p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&gt;Ta-dah!  </a:t>
            </a:r>
            <a:endParaRPr lang="en-US" sz="32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21637" y="5400226"/>
            <a:ext cx="473125" cy="141714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06873" y="463788"/>
            <a:ext cx="473125" cy="1417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285425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Make Your Own “App”</a:t>
            </a:r>
            <a:endParaRPr lang="en-US" sz="54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026" name="Picture 2" descr="https://sharechair.files.wordpress.com/2013/09/photo-skitch-document-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07" b="71865"/>
          <a:stretch/>
        </p:blipFill>
        <p:spPr bwMode="auto">
          <a:xfrm>
            <a:off x="2666998" y="4478524"/>
            <a:ext cx="1637805" cy="51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srv.worldstart.net/images/ct-images/2015/02/ipadbkmkhome-450x32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4" t="33111" r="18984"/>
          <a:stretch/>
        </p:blipFill>
        <p:spPr bwMode="auto">
          <a:xfrm>
            <a:off x="5638800" y="4541760"/>
            <a:ext cx="1981200" cy="166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2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62000" y="381000"/>
            <a:ext cx="7696200" cy="8477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" y="2057400"/>
            <a:ext cx="8001000" cy="4191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20868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Stations Tech- Student Computers</a:t>
            </a:r>
            <a:endParaRPr lang="en-US" sz="4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500" y="2078182"/>
            <a:ext cx="78105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 smtClean="0">
                <a:ea typeface="CreativeFonts1" panose="02000603000000000000" pitchFamily="2" charset="0"/>
              </a:rPr>
              <a:t> Make you life easier with a  class web page!</a:t>
            </a:r>
          </a:p>
          <a:p>
            <a:endParaRPr lang="en-US" sz="1100" dirty="0" smtClean="0">
              <a:ea typeface="CreativeFonts1" panose="02000603000000000000" pitchFamily="2" charset="0"/>
            </a:endParaRPr>
          </a:p>
          <a:p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3200" dirty="0" smtClean="0">
                <a:ea typeface="CreativeFonts1" panose="02000603000000000000" pitchFamily="2" charset="0"/>
              </a:rPr>
              <a:t>Is it student, parent, and teacher friendly?</a:t>
            </a:r>
          </a:p>
          <a:p>
            <a:endParaRPr lang="en-US" sz="1400" dirty="0" smtClean="0">
              <a:ea typeface="CreativeFonts1" panose="02000603000000000000" pitchFamily="2" charset="0"/>
            </a:endParaRPr>
          </a:p>
          <a:p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 smtClean="0">
                <a:ea typeface="CreativeFonts1" panose="02000603000000000000" pitchFamily="2" charset="0"/>
              </a:rPr>
              <a:t> Think like a ___ grader when setting up your student pages.</a:t>
            </a:r>
          </a:p>
          <a:p>
            <a:endParaRPr lang="en-US" sz="1050" dirty="0" smtClean="0">
              <a:ea typeface="CreativeFonts1" panose="02000603000000000000" pitchFamily="2" charset="0"/>
            </a:endParaRPr>
          </a:p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Then </a:t>
            </a:r>
            <a:r>
              <a:rPr lang="en-US" sz="3200" dirty="0" smtClean="0">
                <a:ea typeface="CreativeFonts1" panose="02000603000000000000" pitchFamily="2" charset="0"/>
              </a:rPr>
              <a:t>think like a parent of a __ grader when setting up your page.</a:t>
            </a:r>
          </a:p>
          <a:p>
            <a:endParaRPr lang="en-US" sz="4000" dirty="0" smtClean="0"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0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62000" y="381000"/>
            <a:ext cx="73914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" y="2057400"/>
            <a:ext cx="7543800" cy="381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20868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Your Class Web Page</a:t>
            </a:r>
            <a:endParaRPr lang="en-US" sz="6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500" y="2078182"/>
            <a:ext cx="701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>
                <a:ea typeface="CreativeFonts1" panose="02000603000000000000" pitchFamily="2" charset="0"/>
              </a:rPr>
              <a:t> </a:t>
            </a:r>
            <a:r>
              <a:rPr lang="en-US" sz="3600" dirty="0" smtClean="0">
                <a:ea typeface="CreativeFonts1" panose="02000603000000000000" pitchFamily="2" charset="0"/>
              </a:rPr>
              <a:t>Is it student, parent, and teacher friendly?</a:t>
            </a:r>
          </a:p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>
                <a:ea typeface="CreativeFonts1" panose="02000603000000000000" pitchFamily="2" charset="0"/>
              </a:rPr>
              <a:t> Think </a:t>
            </a:r>
            <a:r>
              <a:rPr lang="en-US" sz="3600" dirty="0" smtClean="0">
                <a:ea typeface="CreativeFonts1" panose="02000603000000000000" pitchFamily="2" charset="0"/>
              </a:rPr>
              <a:t>like a ___ grader when setting up your student pages.</a:t>
            </a:r>
          </a:p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>
                <a:ea typeface="CreativeFonts1" panose="02000603000000000000" pitchFamily="2" charset="0"/>
              </a:rPr>
              <a:t> Then </a:t>
            </a:r>
            <a:r>
              <a:rPr lang="en-US" sz="3600" dirty="0" smtClean="0">
                <a:ea typeface="CreativeFonts1" panose="02000603000000000000" pitchFamily="2" charset="0"/>
              </a:rPr>
              <a:t>think like a parent of a __ grader when setting up your page.</a:t>
            </a:r>
          </a:p>
          <a:p>
            <a:endParaRPr lang="en-US" sz="4000" dirty="0" smtClean="0"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62000" y="381000"/>
            <a:ext cx="73914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" y="2057400"/>
            <a:ext cx="7543800" cy="4038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20868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Your Class Web Page</a:t>
            </a:r>
            <a:endParaRPr lang="en-US" sz="6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2204353"/>
            <a:ext cx="7010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ea typeface="CreativeFonts1" panose="02000603000000000000" pitchFamily="2" charset="0"/>
              </a:rPr>
              <a:t>www.weebly.com</a:t>
            </a:r>
          </a:p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>
                <a:ea typeface="CreativeFonts1" panose="02000603000000000000" pitchFamily="2" charset="0"/>
              </a:rPr>
              <a:t> As </a:t>
            </a:r>
            <a:r>
              <a:rPr lang="en-US" sz="3600" dirty="0" smtClean="0">
                <a:ea typeface="CreativeFonts1" panose="02000603000000000000" pitchFamily="2" charset="0"/>
              </a:rPr>
              <a:t>simple as drag, drop, and type</a:t>
            </a:r>
          </a:p>
          <a:p>
            <a:endParaRPr lang="en-US" sz="3600" dirty="0" smtClean="0">
              <a:ea typeface="CreativeFonts1" panose="02000603000000000000" pitchFamily="2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ea typeface="CreativeFonts1" panose="02000603000000000000" pitchFamily="2" charset="0"/>
              </a:rPr>
              <a:t>www.teacherspayteachers.com</a:t>
            </a:r>
            <a:endParaRPr lang="en-US" sz="4000" dirty="0">
              <a:ea typeface="CreativeFonts1" panose="02000603000000000000" pitchFamily="2" charset="0"/>
            </a:endParaRPr>
          </a:p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>
                <a:ea typeface="CreativeFonts1" panose="02000603000000000000" pitchFamily="2" charset="0"/>
              </a:rPr>
              <a:t> Clip </a:t>
            </a:r>
            <a:r>
              <a:rPr lang="en-US" sz="3600" dirty="0" smtClean="0">
                <a:ea typeface="CreativeFonts1" panose="02000603000000000000" pitchFamily="2" charset="0"/>
              </a:rPr>
              <a:t>art and fun fonts</a:t>
            </a:r>
          </a:p>
          <a:p>
            <a:r>
              <a:rPr lang="en-US" sz="36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 smtClean="0">
                <a:ea typeface="CreativeFonts1" panose="02000603000000000000" pitchFamily="2" charset="0"/>
              </a:rPr>
              <a:t> </a:t>
            </a:r>
            <a:r>
              <a:rPr lang="en-US" sz="3600" dirty="0">
                <a:ea typeface="CreativeFonts1" panose="02000603000000000000" pitchFamily="2" charset="0"/>
              </a:rPr>
              <a:t>Check </a:t>
            </a:r>
            <a:r>
              <a:rPr lang="en-US" sz="3600" dirty="0" smtClean="0">
                <a:ea typeface="CreativeFonts1" panose="02000603000000000000" pitchFamily="2" charset="0"/>
              </a:rPr>
              <a:t>out their pages</a:t>
            </a:r>
          </a:p>
          <a:p>
            <a:endParaRPr lang="en-US" sz="4000" dirty="0" smtClean="0"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-13855"/>
            <a:ext cx="9150927" cy="915092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2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62000" y="381000"/>
            <a:ext cx="73914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" y="2057400"/>
            <a:ext cx="7848600" cy="424660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20868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Your Class Web Page</a:t>
            </a:r>
            <a:endParaRPr lang="en-US" sz="6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272129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Get </a:t>
            </a:r>
            <a:r>
              <a:rPr lang="en-US" sz="3200" dirty="0" smtClean="0">
                <a:ea typeface="CreativeFonts1" panose="02000603000000000000" pitchFamily="2" charset="0"/>
              </a:rPr>
              <a:t>permission to post student names and photos!!</a:t>
            </a:r>
          </a:p>
          <a:p>
            <a:r>
              <a:rPr lang="en-US" sz="3200" dirty="0" smtClean="0">
                <a:ea typeface="CreativeFonts1" panose="02000603000000000000" pitchFamily="2" charset="0"/>
              </a:rPr>
              <a:t>     </a:t>
            </a:r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 smtClean="0">
                <a:ea typeface="CreativeFonts1" panose="02000603000000000000" pitchFamily="2" charset="0"/>
              </a:rPr>
              <a:t> </a:t>
            </a:r>
            <a:r>
              <a:rPr lang="en-US" sz="3200" dirty="0">
                <a:ea typeface="CreativeFonts1" panose="02000603000000000000" pitchFamily="2" charset="0"/>
              </a:rPr>
              <a:t>Check </a:t>
            </a:r>
            <a:r>
              <a:rPr lang="en-US" sz="3200" dirty="0" smtClean="0">
                <a:ea typeface="CreativeFonts1" panose="02000603000000000000" pitchFamily="2" charset="0"/>
              </a:rPr>
              <a:t>with your office staff</a:t>
            </a:r>
          </a:p>
          <a:p>
            <a:endParaRPr lang="en-US" sz="1100" dirty="0" smtClean="0">
              <a:ea typeface="CreativeFonts1" panose="02000603000000000000" pitchFamily="2" charset="0"/>
            </a:endParaRPr>
          </a:p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See </a:t>
            </a:r>
            <a:r>
              <a:rPr lang="en-US" sz="3200" dirty="0" smtClean="0">
                <a:ea typeface="CreativeFonts1" panose="02000603000000000000" pitchFamily="2" charset="0"/>
              </a:rPr>
              <a:t>Web Page Permission file</a:t>
            </a:r>
          </a:p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What </a:t>
            </a:r>
            <a:r>
              <a:rPr lang="en-US" sz="3200" dirty="0" smtClean="0">
                <a:ea typeface="CreativeFonts1" panose="02000603000000000000" pitchFamily="2" charset="0"/>
              </a:rPr>
              <a:t>if a parent says no for their name?</a:t>
            </a:r>
          </a:p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What </a:t>
            </a:r>
            <a:r>
              <a:rPr lang="en-US" sz="3200" dirty="0" smtClean="0">
                <a:ea typeface="CreativeFonts1" panose="02000603000000000000" pitchFamily="2" charset="0"/>
              </a:rPr>
              <a:t>if parents say no to their photo?</a:t>
            </a:r>
          </a:p>
          <a:p>
            <a:endParaRPr lang="en-US" sz="4000" dirty="0" smtClean="0"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5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62000" y="381000"/>
            <a:ext cx="73914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" y="2057400"/>
            <a:ext cx="7543800" cy="45243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20868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Your Class Web Page</a:t>
            </a:r>
            <a:endParaRPr lang="en-US" sz="6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500" y="2057400"/>
            <a:ext cx="8039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>
                <a:ea typeface="CreativeFonts1" panose="02000603000000000000" pitchFamily="2" charset="0"/>
              </a:rPr>
              <a:t> When </a:t>
            </a:r>
            <a:r>
              <a:rPr lang="en-US" sz="3600" dirty="0" smtClean="0">
                <a:ea typeface="CreativeFonts1" panose="02000603000000000000" pitchFamily="2" charset="0"/>
              </a:rPr>
              <a:t>setting it up, ask yourself…</a:t>
            </a:r>
          </a:p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>
                <a:ea typeface="CreativeFonts1" panose="02000603000000000000" pitchFamily="2" charset="0"/>
              </a:rPr>
              <a:t> Is </a:t>
            </a:r>
            <a:r>
              <a:rPr lang="en-US" sz="3600" dirty="0" smtClean="0">
                <a:ea typeface="CreativeFonts1" panose="02000603000000000000" pitchFamily="2" charset="0"/>
              </a:rPr>
              <a:t>it easily maintained?</a:t>
            </a:r>
          </a:p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>
                <a:ea typeface="CreativeFonts1" panose="02000603000000000000" pitchFamily="2" charset="0"/>
              </a:rPr>
              <a:t> Does </a:t>
            </a:r>
            <a:r>
              <a:rPr lang="en-US" sz="3600" dirty="0" smtClean="0">
                <a:ea typeface="CreativeFonts1" panose="02000603000000000000" pitchFamily="2" charset="0"/>
              </a:rPr>
              <a:t>it display the important things?</a:t>
            </a:r>
          </a:p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>
                <a:ea typeface="CreativeFonts1" panose="02000603000000000000" pitchFamily="2" charset="0"/>
              </a:rPr>
              <a:t> So </a:t>
            </a:r>
            <a:r>
              <a:rPr lang="en-US" sz="3600" dirty="0" smtClean="0">
                <a:ea typeface="CreativeFonts1" panose="02000603000000000000" pitchFamily="2" charset="0"/>
              </a:rPr>
              <a:t>many questions!</a:t>
            </a:r>
          </a:p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>
                <a:ea typeface="CreativeFonts1" panose="02000603000000000000" pitchFamily="2" charset="0"/>
              </a:rPr>
              <a:t> 5 </a:t>
            </a:r>
            <a:r>
              <a:rPr lang="en-US" sz="3600" dirty="0" smtClean="0">
                <a:ea typeface="CreativeFonts1" panose="02000603000000000000" pitchFamily="2" charset="0"/>
              </a:rPr>
              <a:t>or less sentence rule</a:t>
            </a:r>
          </a:p>
          <a:p>
            <a:r>
              <a:rPr lang="en-US" sz="3600" dirty="0">
                <a:ea typeface="CreativeFonts1" panose="02000603000000000000" pitchFamily="2" charset="0"/>
              </a:rPr>
              <a:t> </a:t>
            </a:r>
            <a:r>
              <a:rPr lang="en-US" sz="3600" dirty="0" smtClean="0">
                <a:ea typeface="CreativeFonts1" panose="02000603000000000000" pitchFamily="2" charset="0"/>
              </a:rPr>
              <a:t>      </a:t>
            </a:r>
            <a:r>
              <a:rPr lang="en-US" sz="36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 smtClean="0">
                <a:ea typeface="CreativeFonts1" panose="02000603000000000000" pitchFamily="2" charset="0"/>
              </a:rPr>
              <a:t> </a:t>
            </a:r>
            <a:r>
              <a:rPr lang="en-US" sz="3600" dirty="0">
                <a:ea typeface="CreativeFonts1" panose="02000603000000000000" pitchFamily="2" charset="0"/>
              </a:rPr>
              <a:t>Also </a:t>
            </a:r>
            <a:r>
              <a:rPr lang="en-US" sz="3600" dirty="0" smtClean="0">
                <a:ea typeface="CreativeFonts1" panose="02000603000000000000" pitchFamily="2" charset="0"/>
              </a:rPr>
              <a:t>applies to e-mails</a:t>
            </a:r>
          </a:p>
          <a:p>
            <a:r>
              <a:rPr lang="en-US" sz="3600" dirty="0" smtClean="0">
                <a:ea typeface="CreativeFonts1" panose="02000603000000000000" pitchFamily="2" charset="0"/>
              </a:rPr>
              <a:t>       </a:t>
            </a:r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>
                <a:ea typeface="CreativeFonts1" panose="02000603000000000000" pitchFamily="2" charset="0"/>
              </a:rPr>
              <a:t> Speaking </a:t>
            </a:r>
            <a:r>
              <a:rPr lang="en-US" sz="3600" dirty="0" smtClean="0">
                <a:ea typeface="CreativeFonts1" panose="02000603000000000000" pitchFamily="2" charset="0"/>
              </a:rPr>
              <a:t>of which. . .</a:t>
            </a:r>
            <a:endParaRPr lang="en-US" sz="4000" dirty="0" smtClean="0"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57855" cy="6871855"/>
          </a:xfrm>
        </p:spPr>
      </p:pic>
      <p:sp>
        <p:nvSpPr>
          <p:cNvPr id="8" name="Rounded Rectangle 7"/>
          <p:cNvSpPr/>
          <p:nvPr/>
        </p:nvSpPr>
        <p:spPr>
          <a:xfrm>
            <a:off x="762000" y="381000"/>
            <a:ext cx="73914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1000" y="2057400"/>
            <a:ext cx="8229600" cy="457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520868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Parent Communication</a:t>
            </a:r>
            <a:endParaRPr lang="en-US" sz="54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145" y="2286000"/>
            <a:ext cx="808245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200" dirty="0" smtClean="0">
                <a:ea typeface="CreativeFonts1" panose="02000603000000000000" pitchFamily="2" charset="0"/>
              </a:rPr>
              <a:t>Parent-Teacher-Student Communication </a:t>
            </a:r>
          </a:p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200" dirty="0" smtClean="0">
                <a:ea typeface="CreativeFonts1" panose="02000603000000000000" pitchFamily="2" charset="0"/>
                <a:hlinkClick r:id="rId3"/>
              </a:rPr>
              <a:t>www.remind101.com</a:t>
            </a:r>
            <a:endParaRPr lang="en-US" sz="3200" dirty="0" smtClean="0">
              <a:ea typeface="CreativeFonts1" panose="02000603000000000000" pitchFamily="2" charset="0"/>
            </a:endParaRPr>
          </a:p>
          <a:p>
            <a:endParaRPr lang="en-US" sz="3200" dirty="0" smtClean="0">
              <a:ea typeface="CreativeFonts1" panose="02000603000000000000" pitchFamily="2" charset="0"/>
            </a:endParaRPr>
          </a:p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200" dirty="0" smtClean="0">
                <a:ea typeface="CreativeFonts1" panose="02000603000000000000" pitchFamily="2" charset="0"/>
              </a:rPr>
              <a:t>Make an E-Mail </a:t>
            </a:r>
            <a:r>
              <a:rPr lang="en-US" sz="3200" dirty="0">
                <a:ea typeface="CreativeFonts1" panose="02000603000000000000" pitchFamily="2" charset="0"/>
              </a:rPr>
              <a:t>Parent Contact group</a:t>
            </a:r>
          </a:p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200" dirty="0" smtClean="0">
                <a:ea typeface="CreativeFonts1" panose="02000603000000000000" pitchFamily="2" charset="0"/>
              </a:rPr>
              <a:t>To</a:t>
            </a:r>
            <a:r>
              <a:rPr lang="en-US" sz="3200" dirty="0">
                <a:ea typeface="CreativeFonts1" panose="02000603000000000000" pitchFamily="2" charset="0"/>
              </a:rPr>
              <a:t>: Yourself</a:t>
            </a:r>
          </a:p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200" dirty="0" smtClean="0">
                <a:ea typeface="CreativeFonts1" panose="02000603000000000000" pitchFamily="2" charset="0"/>
              </a:rPr>
              <a:t>BCC</a:t>
            </a:r>
            <a:r>
              <a:rPr lang="en-US" sz="3200" dirty="0">
                <a:ea typeface="CreativeFonts1" panose="02000603000000000000" pitchFamily="2" charset="0"/>
              </a:rPr>
              <a:t>: Parent Contact </a:t>
            </a:r>
            <a:r>
              <a:rPr lang="en-US" sz="3200" dirty="0" smtClean="0">
                <a:ea typeface="CreativeFonts1" panose="02000603000000000000" pitchFamily="2" charset="0"/>
              </a:rPr>
              <a:t>List</a:t>
            </a:r>
          </a:p>
          <a:p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200" dirty="0" smtClean="0">
                <a:ea typeface="CreativeFonts1" panose="02000603000000000000" pitchFamily="2" charset="0"/>
              </a:rPr>
              <a:t> </a:t>
            </a:r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 smtClean="0">
                <a:ea typeface="CreativeFonts1" panose="02000603000000000000" pitchFamily="2" charset="0"/>
              </a:rPr>
              <a:t> They can’t see or e-mail each other, only you</a:t>
            </a:r>
          </a:p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200" dirty="0" smtClean="0">
                <a:ea typeface="CreativeFonts1" panose="02000603000000000000" pitchFamily="2" charset="0"/>
              </a:rPr>
              <a:t>Easy Communication &amp; Newsletters</a:t>
            </a:r>
            <a:endParaRPr lang="en-US" sz="3200" dirty="0">
              <a:ea typeface="CreativeFonts1" panose="02000603000000000000" pitchFamily="2" charset="0"/>
            </a:endParaRPr>
          </a:p>
          <a:p>
            <a:endParaRPr lang="en-US" sz="3600" dirty="0" smtClean="0">
              <a:ea typeface="CreativeFonts1" panose="02000603000000000000" pitchFamily="2" charset="0"/>
            </a:endParaRPr>
          </a:p>
          <a:p>
            <a:endParaRPr lang="en-US" sz="4000" dirty="0" smtClean="0"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3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57855" cy="6871855"/>
          </a:xfrm>
        </p:spPr>
      </p:pic>
      <p:sp>
        <p:nvSpPr>
          <p:cNvPr id="8" name="Rounded Rectangle 7"/>
          <p:cNvSpPr/>
          <p:nvPr/>
        </p:nvSpPr>
        <p:spPr>
          <a:xfrm>
            <a:off x="762000" y="381000"/>
            <a:ext cx="73914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" y="2057400"/>
            <a:ext cx="7543800" cy="457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520868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Parent Communication</a:t>
            </a:r>
            <a:endParaRPr lang="en-US" sz="54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083097"/>
            <a:ext cx="7543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Teach your children your class web address, don’t just teach them to click on the link</a:t>
            </a:r>
          </a:p>
          <a:p>
            <a:endParaRPr lang="en-US" sz="1200" dirty="0" smtClean="0">
              <a:ea typeface="CreativeFonts1" panose="02000603000000000000" pitchFamily="2" charset="0"/>
            </a:endParaRPr>
          </a:p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First switch </a:t>
            </a:r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-</a:t>
            </a:r>
            <a:r>
              <a:rPr lang="en-US" sz="3400" dirty="0" smtClean="0">
                <a:ea typeface="CreativeFonts1" panose="02000603000000000000" pitchFamily="2" charset="0"/>
              </a:rPr>
              <a:t> 24%  to 84% </a:t>
            </a:r>
          </a:p>
          <a:p>
            <a:endParaRPr lang="en-US" sz="1600" dirty="0">
              <a:ea typeface="CreativeFonts1" panose="02000603000000000000" pitchFamily="2" charset="0"/>
            </a:endParaRPr>
          </a:p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200" dirty="0" smtClean="0">
                <a:ea typeface="CreativeFonts1" panose="02000603000000000000" pitchFamily="2" charset="0"/>
              </a:rPr>
              <a:t> Last year: 27/29!! </a:t>
            </a:r>
            <a:r>
              <a:rPr lang="en-US" sz="3400" dirty="0" smtClean="0">
                <a:ea typeface="CreativeFonts1" panose="02000603000000000000" pitchFamily="2" charset="0"/>
              </a:rPr>
              <a:t>This year: 24/25 kids!!</a:t>
            </a:r>
          </a:p>
          <a:p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3200" dirty="0" smtClean="0">
                <a:ea typeface="CreativeFonts1" panose="02000603000000000000" pitchFamily="2" charset="0"/>
              </a:rPr>
              <a:t>Blended families LOVE the e-mail communication &amp; web page!</a:t>
            </a:r>
            <a:endParaRPr lang="en-US" sz="3600" dirty="0" smtClean="0">
              <a:ea typeface="CreativeFonts1" panose="02000603000000000000" pitchFamily="2" charset="0"/>
            </a:endParaRPr>
          </a:p>
          <a:p>
            <a:endParaRPr lang="en-US" sz="3400" dirty="0">
              <a:ea typeface="CreativeFonts1" panose="02000603000000000000" pitchFamily="2" charset="0"/>
            </a:endParaRPr>
          </a:p>
          <a:p>
            <a:endParaRPr lang="en-US" sz="3600" dirty="0" smtClean="0">
              <a:ea typeface="CreativeFonts1" panose="02000603000000000000" pitchFamily="2" charset="0"/>
            </a:endParaRPr>
          </a:p>
          <a:p>
            <a:endParaRPr lang="en-US" sz="4000" dirty="0" smtClean="0"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36063" cy="6858000"/>
          </a:xfrm>
        </p:spPr>
      </p:pic>
      <p:sp>
        <p:nvSpPr>
          <p:cNvPr id="8" name="Rounded Rectangle 7"/>
          <p:cNvSpPr/>
          <p:nvPr/>
        </p:nvSpPr>
        <p:spPr>
          <a:xfrm>
            <a:off x="381000" y="1676400"/>
            <a:ext cx="8305800" cy="48767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2261" y="1742190"/>
            <a:ext cx="81556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Subscription Needed. . . </a:t>
            </a:r>
          </a:p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3200" dirty="0" smtClean="0">
                <a:ea typeface="CreativeFonts1" panose="02000603000000000000" pitchFamily="2" charset="0"/>
              </a:rPr>
              <a:t>IXL      </a:t>
            </a:r>
            <a:r>
              <a:rPr lang="en-US" sz="3200" dirty="0" smtClean="0">
                <a:ea typeface="CreativeFonts1" panose="02000603000000000000" pitchFamily="2" charset="0"/>
                <a:hlinkClick r:id="rId3"/>
              </a:rPr>
              <a:t>www.ixl.com</a:t>
            </a:r>
            <a:endParaRPr lang="en-US" sz="3200" dirty="0" smtClean="0">
              <a:ea typeface="CreativeFonts1" panose="02000603000000000000" pitchFamily="2" charset="0"/>
            </a:endParaRPr>
          </a:p>
          <a:p>
            <a:r>
              <a:rPr lang="en-US" sz="2400" dirty="0">
                <a:latin typeface="CreativeFonts1" panose="02000603000000000000" pitchFamily="2" charset="0"/>
                <a:ea typeface="CreativeFonts1" panose="02000603000000000000" pitchFamily="2" charset="0"/>
              </a:rPr>
              <a:t> </a:t>
            </a:r>
            <a:r>
              <a:rPr lang="en-US" sz="2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    &gt;</a:t>
            </a:r>
            <a:r>
              <a:rPr lang="en-US" sz="2400" dirty="0">
                <a:latin typeface="CreativeFonts1" panose="02000603000000000000" pitchFamily="2" charset="0"/>
                <a:ea typeface="CreativeFonts1" panose="02000603000000000000" pitchFamily="2" charset="0"/>
              </a:rPr>
              <a:t>app and </a:t>
            </a:r>
            <a:r>
              <a:rPr lang="en-US" sz="2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site</a:t>
            </a:r>
          </a:p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3200" dirty="0" smtClean="0">
                <a:ea typeface="CreativeFonts1" panose="02000603000000000000" pitchFamily="2" charset="0"/>
              </a:rPr>
              <a:t>Spelling City  </a:t>
            </a:r>
            <a:r>
              <a:rPr lang="en-US" sz="3200" dirty="0" smtClean="0">
                <a:ea typeface="CreativeFonts1" panose="02000603000000000000" pitchFamily="2" charset="0"/>
                <a:hlinkClick r:id="rId4"/>
              </a:rPr>
              <a:t>www.spellingcity.com</a:t>
            </a:r>
            <a:endParaRPr lang="en-US" sz="3200" dirty="0" smtClean="0">
              <a:ea typeface="CreativeFonts1" panose="02000603000000000000" pitchFamily="2" charset="0"/>
            </a:endParaRPr>
          </a:p>
          <a:p>
            <a:r>
              <a:rPr lang="en-US" sz="28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    &gt;app and site</a:t>
            </a:r>
          </a:p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2800" dirty="0" smtClean="0">
                <a:ea typeface="CreativeFonts1" panose="02000603000000000000" pitchFamily="2" charset="0"/>
              </a:rPr>
              <a:t>Scholastic </a:t>
            </a:r>
            <a:r>
              <a:rPr lang="en-US" sz="2800" dirty="0">
                <a:ea typeface="CreativeFonts1" panose="02000603000000000000" pitchFamily="2" charset="0"/>
              </a:rPr>
              <a:t>Reader </a:t>
            </a:r>
            <a:r>
              <a:rPr lang="en-US" sz="2800" dirty="0" smtClean="0">
                <a:ea typeface="CreativeFonts1" panose="02000603000000000000" pitchFamily="2" charset="0"/>
              </a:rPr>
              <a:t>    </a:t>
            </a:r>
            <a:r>
              <a:rPr lang="en-US" sz="2800" dirty="0" smtClean="0">
                <a:ea typeface="CreativeFonts1" panose="02000603000000000000" pitchFamily="2" charset="0"/>
                <a:hlinkClick r:id="rId5"/>
              </a:rPr>
              <a:t>http</a:t>
            </a:r>
            <a:r>
              <a:rPr lang="en-US" sz="2800" dirty="0">
                <a:ea typeface="CreativeFonts1" panose="02000603000000000000" pitchFamily="2" charset="0"/>
                <a:hlinkClick r:id="rId5"/>
              </a:rPr>
              <a:t>://</a:t>
            </a:r>
            <a:r>
              <a:rPr lang="en-US" sz="2800" dirty="0" smtClean="0">
                <a:ea typeface="CreativeFonts1" panose="02000603000000000000" pitchFamily="2" charset="0"/>
                <a:hlinkClick r:id="rId5"/>
              </a:rPr>
              <a:t>sni.scholastic.com/sn2</a:t>
            </a:r>
            <a:endParaRPr lang="en-US" sz="2800" dirty="0" smtClean="0">
              <a:ea typeface="CreativeFonts1" panose="02000603000000000000" pitchFamily="2" charset="0"/>
            </a:endParaRPr>
          </a:p>
          <a:p>
            <a:r>
              <a:rPr lang="en-US" sz="2800" dirty="0">
                <a:latin typeface="CreativeFonts1" panose="02000603000000000000" pitchFamily="2" charset="0"/>
                <a:ea typeface="CreativeFonts1" panose="02000603000000000000" pitchFamily="2" charset="0"/>
              </a:rPr>
              <a:t> </a:t>
            </a:r>
            <a:r>
              <a:rPr lang="en-US" sz="28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   &gt;”magazine” app and </a:t>
            </a:r>
            <a:r>
              <a:rPr lang="en-US" sz="2800" dirty="0">
                <a:latin typeface="CreativeFonts1" panose="02000603000000000000" pitchFamily="2" charset="0"/>
                <a:ea typeface="CreativeFonts1" panose="02000603000000000000" pitchFamily="2" charset="0"/>
              </a:rPr>
              <a:t>site</a:t>
            </a:r>
          </a:p>
          <a:p>
            <a:r>
              <a:rPr lang="en-US" sz="28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 </a:t>
            </a:r>
            <a:r>
              <a:rPr lang="en-US" sz="2800" dirty="0" smtClean="0">
                <a:ea typeface="CreativeFonts1" panose="02000603000000000000" pitchFamily="2" charset="0"/>
              </a:rPr>
              <a:t>Accelerated Reader, app and site</a:t>
            </a:r>
          </a:p>
          <a:p>
            <a:r>
              <a:rPr lang="en-US" sz="28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     </a:t>
            </a:r>
            <a:r>
              <a:rPr lang="en-US" sz="28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&gt;app and site</a:t>
            </a:r>
            <a:endParaRPr lang="en-US" sz="2800" dirty="0" smtClean="0">
              <a:ea typeface="CreativeFonts1" panose="02000603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21637" y="5400226"/>
            <a:ext cx="473125" cy="141714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200" y="285425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My Favorite Sites for Stations</a:t>
            </a:r>
            <a:endParaRPr lang="en-US" sz="36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36063" cy="6858000"/>
          </a:xfrm>
        </p:spPr>
      </p:pic>
      <p:sp>
        <p:nvSpPr>
          <p:cNvPr id="8" name="Rounded Rectangle 7"/>
          <p:cNvSpPr/>
          <p:nvPr/>
        </p:nvSpPr>
        <p:spPr>
          <a:xfrm>
            <a:off x="381000" y="1676400"/>
            <a:ext cx="8305800" cy="48767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199" y="1906777"/>
            <a:ext cx="7605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No Subscription Needed</a:t>
            </a:r>
            <a:endParaRPr lang="en-US" sz="4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21637" y="5400226"/>
            <a:ext cx="473125" cy="141714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06873" y="463788"/>
            <a:ext cx="473125" cy="1417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285425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My Favorite Sites for Stations</a:t>
            </a:r>
            <a:endParaRPr lang="en-US" sz="36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638049"/>
            <a:ext cx="8155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See Ribbit Resources</a:t>
            </a:r>
            <a:endParaRPr lang="en-US" sz="4000" dirty="0" smtClean="0"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2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36063" cy="6858000"/>
          </a:xfrm>
        </p:spPr>
      </p:pic>
      <p:sp>
        <p:nvSpPr>
          <p:cNvPr id="14" name="Rounded Rectangle 13"/>
          <p:cNvSpPr/>
          <p:nvPr/>
        </p:nvSpPr>
        <p:spPr>
          <a:xfrm>
            <a:off x="685800" y="685800"/>
            <a:ext cx="7772400" cy="5410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2458" y="990600"/>
            <a:ext cx="8000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  <a:ea typeface="CreativeFonts1" panose="02000603000000000000" pitchFamily="2" charset="0"/>
              </a:rPr>
              <a:t>Turning your classroom into a </a:t>
            </a:r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Blended </a:t>
            </a:r>
          </a:p>
          <a:p>
            <a:pPr algn="ctr"/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Learning </a:t>
            </a:r>
          </a:p>
          <a:p>
            <a:pPr algn="ctr"/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Environment </a:t>
            </a:r>
          </a:p>
          <a:p>
            <a:pPr algn="ctr"/>
            <a:r>
              <a:rPr lang="en-US" sz="3600" dirty="0" smtClean="0">
                <a:latin typeface="Arial Rounded MT Bold" panose="020F0704030504030204" pitchFamily="34" charset="0"/>
                <a:ea typeface="CreativeFonts1" panose="02000603000000000000" pitchFamily="2" charset="0"/>
              </a:rPr>
              <a:t>can be nerve wracking at first, </a:t>
            </a:r>
          </a:p>
          <a:p>
            <a:pPr algn="ctr"/>
            <a:r>
              <a:rPr lang="en-US" sz="3600" dirty="0" smtClean="0">
                <a:latin typeface="Arial Rounded MT Bold" panose="020F0704030504030204" pitchFamily="34" charset="0"/>
                <a:ea typeface="CreativeFonts1" panose="02000603000000000000" pitchFamily="2" charset="0"/>
              </a:rPr>
              <a:t>just remember rule number 1. . .</a:t>
            </a:r>
            <a:endParaRPr lang="en-US" sz="3600" dirty="0">
              <a:latin typeface="Arial Rounded MT Bold" panose="020F0704030504030204" pitchFamily="34" charset="0"/>
              <a:ea typeface="CreativeFonts1" panose="02000603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449237" y="282027"/>
            <a:ext cx="473125" cy="14171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150843" y="5055044"/>
            <a:ext cx="473125" cy="14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3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36063" cy="6858000"/>
          </a:xfrm>
        </p:spPr>
      </p:pic>
      <p:sp>
        <p:nvSpPr>
          <p:cNvPr id="8" name="Rounded Rectangle 7"/>
          <p:cNvSpPr/>
          <p:nvPr/>
        </p:nvSpPr>
        <p:spPr>
          <a:xfrm>
            <a:off x="381000" y="1676400"/>
            <a:ext cx="8305800" cy="48767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06873" y="463788"/>
            <a:ext cx="473125" cy="1417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28542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How I Use Art Apps</a:t>
            </a:r>
            <a:endParaRPr lang="en-US" sz="48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280" y="1877207"/>
            <a:ext cx="4851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 Pictures</a:t>
            </a:r>
            <a:endParaRPr lang="en-US" sz="44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57855" cy="687185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1676400"/>
            <a:ext cx="8305800" cy="48767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7280" y="1889220"/>
            <a:ext cx="8195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Turn your reading/literacy groups in to interactive learning adventures!</a:t>
            </a:r>
            <a:endParaRPr lang="en-US" sz="4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21637" y="5400226"/>
            <a:ext cx="473125" cy="141714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06873" y="463788"/>
            <a:ext cx="473125" cy="1417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285425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reativeFonts1" panose="02000603000000000000" pitchFamily="2" charset="0"/>
                <a:ea typeface="CreativeFonts1" panose="02000603000000000000" pitchFamily="2" charset="0"/>
              </a:rPr>
              <a:t>Small Group Reading </a:t>
            </a:r>
            <a:endParaRPr lang="en-US" sz="5400" b="1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  <a:p>
            <a:endParaRPr lang="en-US" sz="54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319191"/>
            <a:ext cx="81556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2400" dirty="0" smtClean="0">
                <a:ea typeface="CreativeFonts1" panose="02000603000000000000" pitchFamily="2" charset="0"/>
              </a:rPr>
              <a:t>What concept are you trying to teach?</a:t>
            </a:r>
          </a:p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2400" dirty="0" smtClean="0">
                <a:ea typeface="CreativeFonts1" panose="02000603000000000000" pitchFamily="2" charset="0"/>
              </a:rPr>
              <a:t>How can you make technology work </a:t>
            </a:r>
          </a:p>
          <a:p>
            <a:r>
              <a:rPr lang="en-US" sz="2400" dirty="0" smtClean="0">
                <a:ea typeface="CreativeFonts1" panose="02000603000000000000" pitchFamily="2" charset="0"/>
              </a:rPr>
              <a:t>       for you?</a:t>
            </a:r>
          </a:p>
        </p:txBody>
      </p:sp>
    </p:spTree>
    <p:extLst>
      <p:ext uri="{BB962C8B-B14F-4D97-AF65-F5344CB8AC3E}">
        <p14:creationId xmlns:p14="http://schemas.microsoft.com/office/powerpoint/2010/main" val="307351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57855" cy="687185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1676400"/>
            <a:ext cx="8305800" cy="48767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160" y="1752600"/>
            <a:ext cx="76052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Consider using. . .</a:t>
            </a:r>
          </a:p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Power Point</a:t>
            </a:r>
          </a:p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    ` </a:t>
            </a:r>
            <a:r>
              <a:rPr lang="en-US" sz="4000" dirty="0" smtClean="0">
                <a:ea typeface="CreativeFonts1" panose="02000603000000000000" pitchFamily="2" charset="0"/>
              </a:rPr>
              <a:t>See Samples</a:t>
            </a:r>
          </a:p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4000" dirty="0" err="1" smtClean="0">
                <a:latin typeface="CreativeFonts1" panose="02000603000000000000" pitchFamily="2" charset="0"/>
                <a:ea typeface="CreativeFonts1" panose="02000603000000000000" pitchFamily="2" charset="0"/>
              </a:rPr>
              <a:t>Tagxedo</a:t>
            </a:r>
            <a:endParaRPr lang="en-US" sz="4000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4000" dirty="0" smtClean="0">
                <a:ea typeface="CreativeFonts1" panose="02000603000000000000" pitchFamily="2" charset="0"/>
                <a:hlinkClick r:id="rId3"/>
              </a:rPr>
              <a:t>www.MagicTreeHouse.com</a:t>
            </a:r>
            <a:endParaRPr lang="en-US" sz="4000" dirty="0" smtClean="0">
              <a:ea typeface="CreativeFonts1" panose="02000603000000000000" pitchFamily="2" charset="0"/>
            </a:endParaRPr>
          </a:p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A presentation app </a:t>
            </a:r>
          </a:p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   ` </a:t>
            </a:r>
            <a:r>
              <a:rPr lang="en-US" sz="4000" dirty="0" smtClean="0">
                <a:ea typeface="CreativeFonts1" panose="02000603000000000000" pitchFamily="2" charset="0"/>
              </a:rPr>
              <a:t>See Next 2 Slides</a:t>
            </a:r>
            <a:endParaRPr lang="en-US" sz="4000" dirty="0">
              <a:ea typeface="CreativeFonts1" panose="02000603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21637" y="5400226"/>
            <a:ext cx="473125" cy="141714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06873" y="463788"/>
            <a:ext cx="473125" cy="1417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285425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Small Group Reading </a:t>
            </a:r>
            <a:endParaRPr lang="en-US" sz="54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1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36063" cy="6858000"/>
          </a:xfrm>
        </p:spPr>
      </p:pic>
      <p:sp>
        <p:nvSpPr>
          <p:cNvPr id="8" name="Rounded Rectangle 7"/>
          <p:cNvSpPr/>
          <p:nvPr/>
        </p:nvSpPr>
        <p:spPr>
          <a:xfrm>
            <a:off x="381000" y="1676400"/>
            <a:ext cx="8305800" cy="48767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3227" y="1821863"/>
            <a:ext cx="81556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Puppet Pals- FREE</a:t>
            </a:r>
          </a:p>
          <a:p>
            <a:r>
              <a:rPr lang="en-US" sz="2000" dirty="0" smtClean="0">
                <a:ea typeface="CreativeFonts1" panose="02000603000000000000" pitchFamily="2" charset="0"/>
              </a:rPr>
              <a:t> </a:t>
            </a:r>
            <a:r>
              <a:rPr lang="en-US" sz="20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2000" dirty="0" smtClean="0">
                <a:ea typeface="CreativeFonts1" panose="02000603000000000000" pitchFamily="2" charset="0"/>
              </a:rPr>
              <a:t>Students can animate and record audio to go along with their writing</a:t>
            </a:r>
          </a:p>
          <a:p>
            <a:endParaRPr lang="en-US" sz="600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  <a:p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Sock Puppets- FREE</a:t>
            </a:r>
          </a:p>
          <a:p>
            <a:r>
              <a:rPr lang="en-US" sz="20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2000" dirty="0" smtClean="0">
                <a:ea typeface="CreativeFonts1" panose="02000603000000000000" pitchFamily="2" charset="0"/>
              </a:rPr>
              <a:t>Students use sock puppets and their own voice to read </a:t>
            </a:r>
          </a:p>
          <a:p>
            <a:r>
              <a:rPr lang="en-US" sz="2000" dirty="0" smtClean="0">
                <a:ea typeface="CreativeFonts1" panose="02000603000000000000" pitchFamily="2" charset="0"/>
              </a:rPr>
              <a:t>bring their story to life</a:t>
            </a:r>
          </a:p>
          <a:p>
            <a:endParaRPr lang="en-US" sz="8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  <a:p>
            <a:r>
              <a:rPr lang="en-US" sz="3200" dirty="0" err="1" smtClean="0">
                <a:latin typeface="CreativeFonts1" panose="02000603000000000000" pitchFamily="2" charset="0"/>
                <a:ea typeface="CreativeFonts1" panose="02000603000000000000" pitchFamily="2" charset="0"/>
              </a:rPr>
              <a:t>Toontastic</a:t>
            </a:r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- FREE</a:t>
            </a:r>
          </a:p>
          <a:p>
            <a:r>
              <a:rPr lang="en-US" sz="24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2000" dirty="0" smtClean="0">
                <a:ea typeface="CreativeFonts1" panose="02000603000000000000" pitchFamily="2" charset="0"/>
              </a:rPr>
              <a:t>Students can animate and record audio </a:t>
            </a:r>
          </a:p>
          <a:p>
            <a:endParaRPr lang="en-US" sz="6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  <a:p>
            <a:r>
              <a:rPr lang="en-US" sz="3200" dirty="0" err="1" smtClean="0">
                <a:latin typeface="CreativeFonts1" panose="02000603000000000000" pitchFamily="2" charset="0"/>
                <a:ea typeface="CreativeFonts1" panose="02000603000000000000" pitchFamily="2" charset="0"/>
              </a:rPr>
              <a:t>Voicethread</a:t>
            </a:r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- FREE </a:t>
            </a:r>
          </a:p>
          <a:p>
            <a:r>
              <a:rPr lang="en-US" sz="2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2000" dirty="0" smtClean="0">
                <a:ea typeface="CreativeFonts1" panose="02000603000000000000" pitchFamily="2" charset="0"/>
              </a:rPr>
              <a:t>Students can have ‘Book Talks’ and conversations about text that is displayed on the screen.  </a:t>
            </a:r>
          </a:p>
          <a:p>
            <a:r>
              <a:rPr lang="en-US" sz="20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2000" dirty="0" smtClean="0">
                <a:ea typeface="CreativeFonts1" panose="02000603000000000000" pitchFamily="2" charset="0"/>
              </a:rPr>
              <a:t>They can even draw on the screen and add text to text bubbles. </a:t>
            </a:r>
            <a:endParaRPr lang="en-US" sz="3600" dirty="0">
              <a:ea typeface="CreativeFonts1" panose="02000603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21637" y="5400226"/>
            <a:ext cx="473125" cy="141714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06873" y="463788"/>
            <a:ext cx="473125" cy="1417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285425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Presentation</a:t>
            </a:r>
            <a:endParaRPr lang="en-US" sz="44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026" name="Picture 2" descr="iPad Screenshot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79" y="1245371"/>
            <a:ext cx="1447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Phone Screenshot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77" y="2591789"/>
            <a:ext cx="2438398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Pad Screenshot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03385"/>
            <a:ext cx="1449620" cy="108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Phone Screenshot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033" y="4577846"/>
            <a:ext cx="1301967" cy="23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0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36063" cy="6858000"/>
          </a:xfrm>
        </p:spPr>
      </p:pic>
      <p:sp>
        <p:nvSpPr>
          <p:cNvPr id="8" name="Rounded Rectangle 7"/>
          <p:cNvSpPr/>
          <p:nvPr/>
        </p:nvSpPr>
        <p:spPr>
          <a:xfrm>
            <a:off x="381000" y="1676400"/>
            <a:ext cx="8305800" cy="48767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3227" y="1821863"/>
            <a:ext cx="81556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reativeFonts1" panose="02000603000000000000" pitchFamily="2" charset="0"/>
                <a:ea typeface="CreativeFonts1" panose="02000603000000000000" pitchFamily="2" charset="0"/>
              </a:rPr>
              <a:t>Telligami</a:t>
            </a:r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  FREE &amp; Paid Version</a:t>
            </a:r>
          </a:p>
          <a:p>
            <a:r>
              <a:rPr lang="en-US" sz="2000" dirty="0" smtClean="0">
                <a:ea typeface="CreativeFonts1" panose="02000603000000000000" pitchFamily="2" charset="0"/>
              </a:rPr>
              <a:t>*See sample on webpage</a:t>
            </a:r>
          </a:p>
          <a:p>
            <a:r>
              <a:rPr lang="en-US" sz="2000" dirty="0" smtClean="0">
                <a:ea typeface="CreativeFonts1" panose="02000603000000000000" pitchFamily="2" charset="0"/>
              </a:rPr>
              <a:t>*Kids LOVE this</a:t>
            </a:r>
          </a:p>
          <a:p>
            <a:r>
              <a:rPr lang="en-US" sz="2000" dirty="0" smtClean="0">
                <a:ea typeface="CreativeFonts1" panose="02000603000000000000" pitchFamily="2" charset="0"/>
              </a:rPr>
              <a:t>* I use for book response &amp; answering comprehension questions</a:t>
            </a:r>
          </a:p>
          <a:p>
            <a:r>
              <a:rPr lang="en-US" sz="2000" dirty="0" smtClean="0">
                <a:ea typeface="CreativeFonts1" panose="02000603000000000000" pitchFamily="2" charset="0"/>
              </a:rPr>
              <a:t>* I have the kids share their </a:t>
            </a:r>
            <a:r>
              <a:rPr lang="en-US" sz="2000" dirty="0" err="1" smtClean="0">
                <a:ea typeface="CreativeFonts1" panose="02000603000000000000" pitchFamily="2" charset="0"/>
              </a:rPr>
              <a:t>Telligami’s</a:t>
            </a:r>
            <a:r>
              <a:rPr lang="en-US" sz="2000" dirty="0" smtClean="0">
                <a:ea typeface="CreativeFonts1" panose="02000603000000000000" pitchFamily="2" charset="0"/>
              </a:rPr>
              <a:t> using the e-mail option</a:t>
            </a:r>
          </a:p>
          <a:p>
            <a:endParaRPr lang="en-US" sz="2000" dirty="0" smtClean="0">
              <a:ea typeface="CreativeFonts1" panose="02000603000000000000" pitchFamily="2" charset="0"/>
            </a:endParaRPr>
          </a:p>
          <a:p>
            <a:r>
              <a:rPr lang="en-US" sz="2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2000" dirty="0" smtClean="0">
                <a:ea typeface="CreativeFonts1" panose="02000603000000000000" pitchFamily="2" charset="0"/>
              </a:rPr>
              <a:t>Free version- limited clothing &amp; background options</a:t>
            </a:r>
          </a:p>
          <a:p>
            <a:r>
              <a:rPr lang="en-US" sz="20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2000" dirty="0" smtClean="0">
                <a:ea typeface="CreativeFonts1" panose="02000603000000000000" pitchFamily="2" charset="0"/>
              </a:rPr>
              <a:t> Record up to 30 seconds of dialog</a:t>
            </a:r>
          </a:p>
          <a:p>
            <a:endParaRPr lang="en-US" sz="2000" dirty="0" smtClean="0">
              <a:ea typeface="CreativeFonts1" panose="02000603000000000000" pitchFamily="2" charset="0"/>
            </a:endParaRPr>
          </a:p>
          <a:p>
            <a:r>
              <a:rPr lang="en-US" sz="20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2000" dirty="0" smtClean="0">
                <a:ea typeface="CreativeFonts1" panose="02000603000000000000" pitchFamily="2" charset="0"/>
              </a:rPr>
              <a:t>Paid Version</a:t>
            </a:r>
          </a:p>
          <a:p>
            <a:r>
              <a:rPr lang="en-US" sz="20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2000" dirty="0" smtClean="0">
                <a:ea typeface="CreativeFonts1" panose="02000603000000000000" pitchFamily="2" charset="0"/>
              </a:rPr>
              <a:t>They can even draw on the screen and add text to text bubbles.</a:t>
            </a:r>
          </a:p>
          <a:p>
            <a:r>
              <a:rPr lang="en-US" sz="2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2000" dirty="0" smtClean="0">
                <a:ea typeface="CreativeFonts1" panose="02000603000000000000" pitchFamily="2" charset="0"/>
              </a:rPr>
              <a:t> More clothing, avatar, and background options, and longer record time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21637" y="5400226"/>
            <a:ext cx="473125" cy="141714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06873" y="463788"/>
            <a:ext cx="473125" cy="1417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285425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Presentation</a:t>
            </a:r>
            <a:endParaRPr lang="en-US" sz="44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4098" name="Picture 2" descr="https://d1e2bohyu2u2w9.cloudfront.net/sites/default/files/product-images/csm-app/tellagami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68832"/>
            <a:ext cx="1476384" cy="147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248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285425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Math-</a:t>
            </a:r>
            <a:r>
              <a:rPr lang="en-US" sz="5400" dirty="0" err="1" smtClean="0">
                <a:latin typeface="CreativeFonts1" panose="02000603000000000000" pitchFamily="2" charset="0"/>
                <a:ea typeface="CreativeFonts1" panose="02000603000000000000" pitchFamily="2" charset="0"/>
              </a:rPr>
              <a:t>tastic</a:t>
            </a:r>
            <a:r>
              <a:rPr lang="en-US" sz="5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!</a:t>
            </a:r>
            <a:endParaRPr lang="en-US" sz="54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" y="1676400"/>
            <a:ext cx="8305800" cy="48767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419312" y="5283642"/>
            <a:ext cx="473125" cy="14171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8961" y="1906777"/>
            <a:ext cx="76052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Small Group Math?</a:t>
            </a:r>
          </a:p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Math Stations?</a:t>
            </a:r>
          </a:p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Quick and easy way</a:t>
            </a:r>
          </a:p>
          <a:p>
            <a:r>
              <a:rPr lang="en-US" sz="4000" dirty="0">
                <a:latin typeface="CreativeFonts1" panose="02000603000000000000" pitchFamily="2" charset="0"/>
                <a:ea typeface="CreativeFonts1" panose="02000603000000000000" pitchFamily="2" charset="0"/>
              </a:rPr>
              <a:t>t</a:t>
            </a:r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o differentiate!</a:t>
            </a:r>
          </a:p>
          <a:p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Check out Apps list</a:t>
            </a:r>
            <a:endParaRPr lang="en-US" sz="4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36063" cy="6858000"/>
          </a:xfrm>
        </p:spPr>
      </p:pic>
      <p:sp>
        <p:nvSpPr>
          <p:cNvPr id="8" name="Rounded Rectangle 7"/>
          <p:cNvSpPr/>
          <p:nvPr/>
        </p:nvSpPr>
        <p:spPr>
          <a:xfrm>
            <a:off x="381000" y="1676400"/>
            <a:ext cx="8305800" cy="48767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21637" y="5400226"/>
            <a:ext cx="473125" cy="141714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06873" y="463788"/>
            <a:ext cx="473125" cy="1417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28542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Math Apps</a:t>
            </a:r>
            <a:endParaRPr lang="en-US" sz="48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005" y="1945446"/>
            <a:ext cx="4851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 Pictures</a:t>
            </a:r>
            <a:endParaRPr lang="en-US" sz="44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4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57855" cy="687185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1676400"/>
            <a:ext cx="8305800" cy="48767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5119" y="1906777"/>
            <a:ext cx="760523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a typeface="CreativeFonts1" panose="02000603000000000000" pitchFamily="2" charset="0"/>
              </a:rPr>
              <a:t>Turn your </a:t>
            </a:r>
          </a:p>
          <a:p>
            <a:pPr algn="ctr"/>
            <a:r>
              <a:rPr lang="en-US" sz="6600" dirty="0" smtClean="0">
                <a:latin typeface="Chiller" panose="04020404031007020602" pitchFamily="82" charset="0"/>
                <a:ea typeface="CreativeFonts1" panose="02000603000000000000" pitchFamily="2" charset="0"/>
              </a:rPr>
              <a:t>computer lab time </a:t>
            </a:r>
          </a:p>
          <a:p>
            <a:pPr algn="ctr"/>
            <a:r>
              <a:rPr lang="en-US" sz="4000" dirty="0" smtClean="0">
                <a:ea typeface="CreativeFonts1" panose="02000603000000000000" pitchFamily="2" charset="0"/>
              </a:rPr>
              <a:t>into </a:t>
            </a:r>
          </a:p>
          <a:p>
            <a:r>
              <a:rPr lang="en-US" sz="66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 COMPUTER LAB</a:t>
            </a:r>
          </a:p>
          <a:p>
            <a:r>
              <a:rPr lang="en-US" sz="6600" dirty="0">
                <a:latin typeface="CreativeFonts1" panose="02000603000000000000" pitchFamily="2" charset="0"/>
                <a:ea typeface="CreativeFonts1" panose="02000603000000000000" pitchFamily="2" charset="0"/>
              </a:rPr>
              <a:t> </a:t>
            </a:r>
            <a:r>
              <a:rPr lang="en-US" sz="66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       TIME!</a:t>
            </a:r>
            <a:endParaRPr lang="en-US" sz="66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21637" y="5400226"/>
            <a:ext cx="473125" cy="141714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206873" y="463788"/>
            <a:ext cx="473125" cy="1417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285425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Computer Lab</a:t>
            </a:r>
            <a:endParaRPr lang="en-US" sz="54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8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-13855"/>
            <a:ext cx="9150927" cy="7252855"/>
          </a:xfrm>
        </p:spPr>
      </p:pic>
      <p:sp>
        <p:nvSpPr>
          <p:cNvPr id="8" name="Rounded Rectangle 7"/>
          <p:cNvSpPr/>
          <p:nvPr/>
        </p:nvSpPr>
        <p:spPr>
          <a:xfrm>
            <a:off x="762000" y="381000"/>
            <a:ext cx="73914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" y="2057400"/>
            <a:ext cx="7543800" cy="457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20868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 </a:t>
            </a:r>
            <a:r>
              <a:rPr lang="en-US" sz="7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Prep Work</a:t>
            </a:r>
            <a:endParaRPr lang="en-US" sz="72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2500" y="2133600"/>
            <a:ext cx="701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a typeface="CreativeFonts1" panose="02000603000000000000" pitchFamily="2" charset="0"/>
              </a:rPr>
              <a:t>*Get in the “I can do this” mindset</a:t>
            </a:r>
          </a:p>
          <a:p>
            <a:r>
              <a:rPr lang="en-US" sz="3600" dirty="0" smtClean="0">
                <a:ea typeface="CreativeFonts1" panose="02000603000000000000" pitchFamily="2" charset="0"/>
              </a:rPr>
              <a:t>*Class Page     </a:t>
            </a:r>
            <a:r>
              <a:rPr lang="en-US" sz="3600" b="1" dirty="0" smtClean="0">
                <a:ea typeface="CreativeFonts1" panose="02000603000000000000" pitchFamily="2" charset="0"/>
                <a:hlinkClick r:id="rId3"/>
              </a:rPr>
              <a:t>www.weebly.com</a:t>
            </a:r>
            <a:endParaRPr lang="en-US" sz="3600" b="1" dirty="0" smtClean="0">
              <a:ea typeface="CreativeFonts1" panose="02000603000000000000" pitchFamily="2" charset="0"/>
            </a:endParaRPr>
          </a:p>
          <a:p>
            <a:r>
              <a:rPr lang="en-US" sz="3600" dirty="0" smtClean="0">
                <a:ea typeface="CreativeFonts1" panose="02000603000000000000" pitchFamily="2" charset="0"/>
              </a:rPr>
              <a:t>*Challenges</a:t>
            </a:r>
          </a:p>
          <a:p>
            <a:r>
              <a:rPr lang="en-US" sz="3600" dirty="0">
                <a:ea typeface="CreativeFonts1" panose="02000603000000000000" pitchFamily="2" charset="0"/>
              </a:rPr>
              <a:t> </a:t>
            </a:r>
            <a:r>
              <a:rPr lang="en-US" sz="3600" dirty="0" smtClean="0">
                <a:ea typeface="CreativeFonts1" panose="02000603000000000000" pitchFamily="2" charset="0"/>
              </a:rPr>
              <a:t>      *Choosing a time</a:t>
            </a:r>
          </a:p>
          <a:p>
            <a:r>
              <a:rPr lang="en-US" sz="3600" dirty="0">
                <a:ea typeface="CreativeFonts1" panose="02000603000000000000" pitchFamily="2" charset="0"/>
              </a:rPr>
              <a:t> </a:t>
            </a:r>
            <a:r>
              <a:rPr lang="en-US" sz="3600" dirty="0" smtClean="0">
                <a:ea typeface="CreativeFonts1" panose="02000603000000000000" pitchFamily="2" charset="0"/>
              </a:rPr>
              <a:t>      *Stick To It!  </a:t>
            </a:r>
            <a:r>
              <a:rPr lang="en-US" sz="3600" smtClean="0">
                <a:ea typeface="CreativeFonts1" panose="02000603000000000000" pitchFamily="2" charset="0"/>
              </a:rPr>
              <a:t>Consistency= </a:t>
            </a:r>
            <a:r>
              <a:rPr lang="en-US" sz="3600" dirty="0" smtClean="0">
                <a:ea typeface="CreativeFonts1" panose="02000603000000000000" pitchFamily="2" charset="0"/>
                <a:sym typeface="Wingdings" panose="05000000000000000000" pitchFamily="2" charset="2"/>
              </a:rPr>
              <a:t></a:t>
            </a:r>
            <a:endParaRPr lang="en-US" sz="3600" dirty="0" smtClean="0">
              <a:ea typeface="CreativeFonts1" panose="02000603000000000000" pitchFamily="2" charset="0"/>
            </a:endParaRPr>
          </a:p>
          <a:p>
            <a:r>
              <a:rPr lang="en-US" sz="3600" dirty="0">
                <a:ea typeface="CreativeFonts1" panose="02000603000000000000" pitchFamily="2" charset="0"/>
              </a:rPr>
              <a:t> </a:t>
            </a:r>
            <a:r>
              <a:rPr lang="en-US" sz="3600" dirty="0" smtClean="0">
                <a:ea typeface="CreativeFonts1" panose="02000603000000000000" pitchFamily="2" charset="0"/>
              </a:rPr>
              <a:t>      *Computer Troubles</a:t>
            </a:r>
          </a:p>
          <a:p>
            <a:r>
              <a:rPr lang="en-US" sz="3600" dirty="0" smtClean="0">
                <a:ea typeface="CreativeFonts1" panose="02000603000000000000" pitchFamily="2" charset="0"/>
              </a:rPr>
              <a:t>*Set Your Rules</a:t>
            </a:r>
          </a:p>
          <a:p>
            <a:r>
              <a:rPr lang="en-US" sz="3600" dirty="0">
                <a:ea typeface="CreativeFonts1" panose="02000603000000000000" pitchFamily="2" charset="0"/>
              </a:rPr>
              <a:t> </a:t>
            </a:r>
            <a:r>
              <a:rPr lang="en-US" sz="3600" dirty="0" smtClean="0">
                <a:ea typeface="CreativeFonts1" panose="02000603000000000000" pitchFamily="2" charset="0"/>
              </a:rPr>
              <a:t>       *Keep it simple!</a:t>
            </a:r>
            <a:endParaRPr lang="en-US" sz="3600" dirty="0"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-13855"/>
            <a:ext cx="9150927" cy="7100455"/>
          </a:xfrm>
        </p:spPr>
      </p:pic>
      <p:sp>
        <p:nvSpPr>
          <p:cNvPr id="11" name="Rounded Rectangle 10"/>
          <p:cNvSpPr/>
          <p:nvPr/>
        </p:nvSpPr>
        <p:spPr>
          <a:xfrm>
            <a:off x="914400" y="2819400"/>
            <a:ext cx="73914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49482" y="2959268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Rule Sample Pages!</a:t>
            </a:r>
            <a:endParaRPr lang="en-US" sz="72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36063" cy="6858000"/>
          </a:xfrm>
        </p:spPr>
      </p:pic>
      <p:sp>
        <p:nvSpPr>
          <p:cNvPr id="14" name="Rounded Rectangle 13"/>
          <p:cNvSpPr/>
          <p:nvPr/>
        </p:nvSpPr>
        <p:spPr>
          <a:xfrm>
            <a:off x="685800" y="432950"/>
            <a:ext cx="7848600" cy="58916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89202" y="609600"/>
            <a:ext cx="701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  <a:r>
              <a:rPr lang="en-US" sz="3200" dirty="0" smtClean="0"/>
              <a:t>Don't </a:t>
            </a:r>
            <a:r>
              <a:rPr lang="en-US" sz="3200" dirty="0"/>
              <a:t>be afraid to let kids explore, they already have a no fear </a:t>
            </a:r>
            <a:r>
              <a:rPr lang="en-US" sz="3200" dirty="0" smtClean="0"/>
              <a:t>attitude</a:t>
            </a:r>
            <a:r>
              <a:rPr lang="en-US" sz="3200" dirty="0"/>
              <a:t> </a:t>
            </a:r>
            <a:r>
              <a:rPr lang="en-US" sz="3200" dirty="0" smtClean="0"/>
              <a:t>when it comes to technology.  They are always excited to try something new!</a:t>
            </a:r>
          </a:p>
          <a:p>
            <a:r>
              <a:rPr lang="en-US" sz="1400" dirty="0" smtClean="0"/>
              <a:t> </a:t>
            </a:r>
          </a:p>
          <a:p>
            <a:r>
              <a:rPr lang="en-US" sz="3200" dirty="0"/>
              <a:t>*</a:t>
            </a:r>
            <a:r>
              <a:rPr lang="en-US" sz="3200" dirty="0" smtClean="0"/>
              <a:t>They </a:t>
            </a:r>
            <a:r>
              <a:rPr lang="en-US" sz="3200" dirty="0"/>
              <a:t>will probably figure out short cuts and new things before you do</a:t>
            </a:r>
            <a:r>
              <a:rPr lang="en-US" sz="3200" dirty="0" smtClean="0"/>
              <a:t>.</a:t>
            </a:r>
          </a:p>
          <a:p>
            <a:r>
              <a:rPr lang="en-US" sz="1000" dirty="0"/>
              <a:t> </a:t>
            </a:r>
            <a:endParaRPr lang="en-US" sz="400" dirty="0" smtClean="0"/>
          </a:p>
          <a:p>
            <a:r>
              <a:rPr lang="en-US" sz="3200" dirty="0" smtClean="0">
                <a:ea typeface="CreativeFonts1" panose="02000603000000000000" pitchFamily="2" charset="0"/>
              </a:rPr>
              <a:t>*Class Job: </a:t>
            </a:r>
          </a:p>
          <a:p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200" dirty="0" smtClean="0">
                <a:ea typeface="CreativeFonts1" panose="02000603000000000000" pitchFamily="2" charset="0"/>
              </a:rPr>
              <a:t>  Tech Guru</a:t>
            </a:r>
            <a:endParaRPr lang="en-US" sz="3200" dirty="0">
              <a:ea typeface="CreativeFonts1" panose="02000603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488650" y="52121"/>
            <a:ext cx="473125" cy="14171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086277" y="5207444"/>
            <a:ext cx="473125" cy="14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1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ounded Rectangle 7"/>
          <p:cNvSpPr/>
          <p:nvPr/>
        </p:nvSpPr>
        <p:spPr>
          <a:xfrm>
            <a:off x="762000" y="381000"/>
            <a:ext cx="73914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" y="2057400"/>
            <a:ext cx="7543800" cy="457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520868"/>
            <a:ext cx="7010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It’s Computer Lab Time!</a:t>
            </a:r>
            <a:endParaRPr lang="en-US" sz="51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327463"/>
            <a:ext cx="70104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Talk through it before you go</a:t>
            </a:r>
          </a:p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Make a list (5-6 steps maximum)</a:t>
            </a:r>
          </a:p>
          <a:p>
            <a:r>
              <a:rPr lang="en-US" sz="3400" dirty="0">
                <a:ea typeface="CreativeFonts1" panose="02000603000000000000" pitchFamily="2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3400" dirty="0" smtClean="0">
                <a:ea typeface="CreativeFonts1" panose="02000603000000000000" pitchFamily="2" charset="0"/>
              </a:rPr>
              <a:t>Open the internet.</a:t>
            </a:r>
          </a:p>
          <a:p>
            <a:pPr marL="514350" indent="-514350">
              <a:buAutoNum type="arabicPeriod"/>
            </a:pPr>
            <a:r>
              <a:rPr lang="en-US" sz="3400" dirty="0" smtClean="0">
                <a:ea typeface="CreativeFonts1" panose="02000603000000000000" pitchFamily="2" charset="0"/>
              </a:rPr>
              <a:t>Type  </a:t>
            </a:r>
            <a:r>
              <a:rPr lang="en-US" sz="3400" dirty="0" smtClean="0">
                <a:ea typeface="CreativeFonts1" panose="02000603000000000000" pitchFamily="2" charset="0"/>
                <a:hlinkClick r:id="rId3"/>
              </a:rPr>
              <a:t>www.missploutz.weebly.com</a:t>
            </a:r>
            <a:endParaRPr lang="en-US" sz="3400" dirty="0" smtClean="0">
              <a:ea typeface="CreativeFonts1" panose="02000603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3400" dirty="0" smtClean="0">
                <a:ea typeface="CreativeFonts1" panose="02000603000000000000" pitchFamily="2" charset="0"/>
              </a:rPr>
              <a:t>Do this task.</a:t>
            </a:r>
          </a:p>
          <a:p>
            <a:r>
              <a:rPr lang="en-US" sz="3400" dirty="0" smtClean="0">
                <a:ea typeface="CreativeFonts1" panose="02000603000000000000" pitchFamily="2" charset="0"/>
              </a:rPr>
              <a:t>Or choose one of these tasks</a:t>
            </a:r>
            <a:endParaRPr lang="en-US" sz="3400" dirty="0">
              <a:ea typeface="CreativeFonts1" panose="02000603000000000000" pitchFamily="2" charset="0"/>
            </a:endParaRPr>
          </a:p>
          <a:p>
            <a:endParaRPr lang="en-US" sz="3600" dirty="0" smtClean="0">
              <a:ea typeface="CreativeFonts1" panose="02000603000000000000" pitchFamily="2" charset="0"/>
            </a:endParaRPr>
          </a:p>
          <a:p>
            <a:endParaRPr lang="en-US" sz="4000" dirty="0" smtClean="0"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2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ounded Rectangle 7"/>
          <p:cNvSpPr/>
          <p:nvPr/>
        </p:nvSpPr>
        <p:spPr>
          <a:xfrm>
            <a:off x="762000" y="381000"/>
            <a:ext cx="73914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" y="2057400"/>
            <a:ext cx="7543800" cy="457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520868"/>
            <a:ext cx="7010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It’s Computer Lab Time!</a:t>
            </a:r>
            <a:endParaRPr lang="en-US" sz="51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327463"/>
            <a:ext cx="70104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Make up index cards with your class web address on them, laminate them, hole punch a corner, and keep them on a ring or have a website card basket</a:t>
            </a:r>
          </a:p>
          <a:p>
            <a:endParaRPr lang="en-US" sz="3400" dirty="0">
              <a:ea typeface="CreativeFonts1" panose="02000603000000000000" pitchFamily="2" charset="0"/>
            </a:endParaRPr>
          </a:p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Once you are lined up, review the rules and your task for the day</a:t>
            </a:r>
            <a:endParaRPr lang="en-US" sz="3400" dirty="0">
              <a:ea typeface="CreativeFonts1" panose="02000603000000000000" pitchFamily="2" charset="0"/>
            </a:endParaRPr>
          </a:p>
          <a:p>
            <a:endParaRPr lang="en-US" sz="3600" dirty="0" smtClean="0">
              <a:ea typeface="CreativeFonts1" panose="02000603000000000000" pitchFamily="2" charset="0"/>
            </a:endParaRPr>
          </a:p>
          <a:p>
            <a:endParaRPr lang="en-US" sz="4000" dirty="0" smtClean="0"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ounded Rectangle 7"/>
          <p:cNvSpPr/>
          <p:nvPr/>
        </p:nvSpPr>
        <p:spPr>
          <a:xfrm>
            <a:off x="762000" y="381000"/>
            <a:ext cx="73914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" y="2057400"/>
            <a:ext cx="7543800" cy="457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520868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 Class Tech Guru(s)</a:t>
            </a:r>
            <a:endParaRPr lang="en-US" sz="6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327463"/>
            <a:ext cx="701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Tech Savvy Student Helper(s)</a:t>
            </a:r>
          </a:p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May very from class to class</a:t>
            </a:r>
          </a:p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Getting an extra set of eyes and hands at the beginning of the year would be perfect</a:t>
            </a:r>
          </a:p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Parent helper</a:t>
            </a:r>
          </a:p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IA</a:t>
            </a:r>
          </a:p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Student</a:t>
            </a:r>
            <a:endParaRPr lang="en-US" sz="3400" dirty="0">
              <a:ea typeface="CreativeFonts1" panose="02000603000000000000" pitchFamily="2" charset="0"/>
            </a:endParaRPr>
          </a:p>
          <a:p>
            <a:endParaRPr lang="en-US" sz="3600" dirty="0" smtClean="0">
              <a:ea typeface="CreativeFonts1" panose="02000603000000000000" pitchFamily="2" charset="0"/>
            </a:endParaRPr>
          </a:p>
          <a:p>
            <a:endParaRPr lang="en-US" sz="4000" dirty="0" smtClean="0"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6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57855" cy="6871855"/>
          </a:xfrm>
        </p:spPr>
      </p:pic>
      <p:sp>
        <p:nvSpPr>
          <p:cNvPr id="8" name="Rounded Rectangle 7"/>
          <p:cNvSpPr/>
          <p:nvPr/>
        </p:nvSpPr>
        <p:spPr>
          <a:xfrm>
            <a:off x="762000" y="381000"/>
            <a:ext cx="73914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" y="2057400"/>
            <a:ext cx="7543800" cy="457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520868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 What to Expect</a:t>
            </a:r>
            <a:endParaRPr lang="en-US" sz="6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327463"/>
            <a:ext cx="7010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Lab time is like, a roller coaster that slowly turns into the old fashion cars ride at an amusement park</a:t>
            </a:r>
          </a:p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Keep Calm and Teach On</a:t>
            </a:r>
          </a:p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Students will mimic what they see in you</a:t>
            </a:r>
            <a:endParaRPr lang="en-US" sz="3600" dirty="0" smtClean="0">
              <a:ea typeface="CreativeFonts1" panose="02000603000000000000" pitchFamily="2" charset="0"/>
            </a:endParaRPr>
          </a:p>
          <a:p>
            <a:endParaRPr lang="en-US" sz="4000" dirty="0" smtClean="0"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57855" cy="6871855"/>
          </a:xfrm>
        </p:spPr>
      </p:pic>
      <p:sp>
        <p:nvSpPr>
          <p:cNvPr id="8" name="Rounded Rectangle 7"/>
          <p:cNvSpPr/>
          <p:nvPr/>
        </p:nvSpPr>
        <p:spPr>
          <a:xfrm>
            <a:off x="762000" y="381000"/>
            <a:ext cx="73914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" y="2057400"/>
            <a:ext cx="7543800" cy="457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520868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Learning the Language</a:t>
            </a:r>
            <a:endParaRPr lang="en-US" sz="6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327463"/>
            <a:ext cx="701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Remember the first time you ever baked a cake?  Tried to crochet/knit/sew something? </a:t>
            </a:r>
          </a:p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Repetition</a:t>
            </a:r>
          </a:p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Talk through it</a:t>
            </a:r>
          </a:p>
          <a:p>
            <a:r>
              <a:rPr lang="en-US" sz="34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   </a:t>
            </a:r>
            <a:r>
              <a:rPr lang="en-US" sz="36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 smtClean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More than the one student you </a:t>
            </a:r>
          </a:p>
          <a:p>
            <a:r>
              <a:rPr lang="en-US" sz="34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       are talking to will hear it</a:t>
            </a:r>
          </a:p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6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If you give a man a fish. . .</a:t>
            </a:r>
            <a:endParaRPr lang="en-US" sz="3600" dirty="0" smtClean="0">
              <a:ea typeface="CreativeFonts1" panose="02000603000000000000" pitchFamily="2" charset="0"/>
            </a:endParaRPr>
          </a:p>
          <a:p>
            <a:endParaRPr lang="en-US" sz="4000" dirty="0" smtClean="0"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,</a:t>
            </a:r>
            <a:r>
              <a:rPr lang="en-US" dirty="0" err="1" smtClean="0"/>
              <a:t>mn</a:t>
            </a:r>
            <a:endParaRPr lang="en-US" dirty="0"/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57855" cy="6871855"/>
          </a:xfrm>
        </p:spPr>
      </p:pic>
      <p:sp>
        <p:nvSpPr>
          <p:cNvPr id="8" name="Rounded Rectangle 7"/>
          <p:cNvSpPr/>
          <p:nvPr/>
        </p:nvSpPr>
        <p:spPr>
          <a:xfrm>
            <a:off x="762000" y="381000"/>
            <a:ext cx="73914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" y="2057400"/>
            <a:ext cx="7543800" cy="457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520867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 Using Microsoft Word</a:t>
            </a:r>
            <a:endParaRPr lang="en-US" sz="38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2327463"/>
            <a:ext cx="7010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Samples</a:t>
            </a:r>
            <a:endParaRPr lang="en-US" sz="3600" dirty="0" smtClean="0">
              <a:ea typeface="CreativeFonts1" panose="02000603000000000000" pitchFamily="2" charset="0"/>
            </a:endParaRPr>
          </a:p>
          <a:p>
            <a:endParaRPr lang="en-US" sz="4000" dirty="0" smtClean="0"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36063" cy="6858000"/>
          </a:xfrm>
        </p:spPr>
      </p:pic>
      <p:sp>
        <p:nvSpPr>
          <p:cNvPr id="8" name="Rounded Rectangle 7"/>
          <p:cNvSpPr/>
          <p:nvPr/>
        </p:nvSpPr>
        <p:spPr>
          <a:xfrm>
            <a:off x="762000" y="381000"/>
            <a:ext cx="73914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" y="2057400"/>
            <a:ext cx="7543800" cy="457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52500" y="520868"/>
            <a:ext cx="7010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Using Power Point</a:t>
            </a:r>
            <a:endParaRPr lang="en-US" sz="55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2327463"/>
            <a:ext cx="7010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200" dirty="0">
                <a:ea typeface="CreativeFonts1" panose="02000603000000000000" pitchFamily="2" charset="0"/>
              </a:rPr>
              <a:t> </a:t>
            </a:r>
            <a:r>
              <a:rPr lang="en-US" sz="3400" dirty="0" smtClean="0">
                <a:ea typeface="CreativeFonts1" panose="02000603000000000000" pitchFamily="2" charset="0"/>
              </a:rPr>
              <a:t>Samples</a:t>
            </a:r>
            <a:endParaRPr lang="en-US" sz="3600" dirty="0" smtClean="0">
              <a:ea typeface="CreativeFonts1" panose="02000603000000000000" pitchFamily="2" charset="0"/>
            </a:endParaRPr>
          </a:p>
          <a:p>
            <a:endParaRPr lang="en-US" sz="4000" dirty="0" smtClean="0"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3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ounded Rectangle 7"/>
          <p:cNvSpPr/>
          <p:nvPr/>
        </p:nvSpPr>
        <p:spPr>
          <a:xfrm>
            <a:off x="762000" y="381000"/>
            <a:ext cx="73914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" y="2057400"/>
            <a:ext cx="7543800" cy="457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2514600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4400" dirty="0">
                <a:ea typeface="CreativeFonts1" panose="02000603000000000000" pitchFamily="2" charset="0"/>
              </a:rPr>
              <a:t> What </a:t>
            </a:r>
            <a:r>
              <a:rPr lang="en-US" sz="4400" dirty="0" smtClean="0">
                <a:ea typeface="CreativeFonts1" panose="02000603000000000000" pitchFamily="2" charset="0"/>
              </a:rPr>
              <a:t>is your end goal?</a:t>
            </a:r>
          </a:p>
          <a:p>
            <a:r>
              <a:rPr lang="en-US" sz="44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4400" dirty="0">
                <a:ea typeface="CreativeFonts1" panose="02000603000000000000" pitchFamily="2" charset="0"/>
              </a:rPr>
              <a:t> How </a:t>
            </a:r>
            <a:r>
              <a:rPr lang="en-US" sz="4400" dirty="0" smtClean="0">
                <a:ea typeface="CreativeFonts1" panose="02000603000000000000" pitchFamily="2" charset="0"/>
              </a:rPr>
              <a:t>could I go about that in a fun and educational way?</a:t>
            </a:r>
          </a:p>
          <a:p>
            <a:r>
              <a:rPr lang="en-US" sz="4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4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Let the Tech work for you!</a:t>
            </a:r>
            <a:endParaRPr lang="en-US" sz="4000" dirty="0" smtClean="0">
              <a:ea typeface="CreativeFonts1" panose="02000603000000000000" pitchFamily="2" charset="0"/>
            </a:endParaRPr>
          </a:p>
          <a:p>
            <a:r>
              <a:rPr lang="en-US" sz="48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4800" dirty="0">
                <a:ea typeface="CreativeFonts1" panose="02000603000000000000" pitchFamily="2" charset="0"/>
              </a:rPr>
              <a:t> Keep </a:t>
            </a:r>
            <a:r>
              <a:rPr lang="en-US" sz="4800" dirty="0" smtClean="0">
                <a:ea typeface="CreativeFonts1" panose="02000603000000000000" pitchFamily="2" charset="0"/>
              </a:rPr>
              <a:t>Calm and Teach On</a:t>
            </a:r>
            <a:endParaRPr lang="en-US" sz="3200" dirty="0">
              <a:ea typeface="CreativeFonts1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2500" y="520868"/>
            <a:ext cx="7010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Remember. . .</a:t>
            </a:r>
            <a:endParaRPr lang="en-US" sz="55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2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57855" cy="6871855"/>
          </a:xfrm>
        </p:spPr>
      </p:pic>
      <p:sp>
        <p:nvSpPr>
          <p:cNvPr id="8" name="Rounded Rectangle 7"/>
          <p:cNvSpPr/>
          <p:nvPr/>
        </p:nvSpPr>
        <p:spPr>
          <a:xfrm>
            <a:off x="762000" y="381000"/>
            <a:ext cx="73914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" y="2057400"/>
            <a:ext cx="7543800" cy="457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20867"/>
            <a:ext cx="739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Contact Information</a:t>
            </a:r>
            <a:endParaRPr lang="en-US" sz="5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23622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a typeface="CreativeFonts1" panose="02000603000000000000" pitchFamily="2" charset="0"/>
              </a:rPr>
              <a:t>Amber </a:t>
            </a:r>
            <a:r>
              <a:rPr lang="en-US" sz="4800" dirty="0" err="1" smtClean="0">
                <a:ea typeface="CreativeFonts1" panose="02000603000000000000" pitchFamily="2" charset="0"/>
              </a:rPr>
              <a:t>Ploutz</a:t>
            </a:r>
            <a:endParaRPr lang="en-US" sz="4800" dirty="0" smtClean="0">
              <a:ea typeface="CreativeFonts1" panose="02000603000000000000" pitchFamily="2" charset="0"/>
            </a:endParaRPr>
          </a:p>
          <a:p>
            <a:pPr algn="ctr"/>
            <a:r>
              <a:rPr lang="en-US" sz="6000" b="1" dirty="0" smtClean="0">
                <a:solidFill>
                  <a:srgbClr val="7030A0"/>
                </a:solidFill>
                <a:ea typeface="CreativeFonts1" panose="02000603000000000000" pitchFamily="2" charset="0"/>
              </a:rPr>
              <a:t>aploutz@gws.k12.in.us</a:t>
            </a:r>
          </a:p>
          <a:p>
            <a:pPr algn="ctr"/>
            <a:endParaRPr lang="en-US" sz="1100" b="1" dirty="0">
              <a:solidFill>
                <a:srgbClr val="7030A0"/>
              </a:solidFill>
              <a:ea typeface="CreativeFonts1" panose="02000603000000000000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00B050"/>
                </a:solidFill>
                <a:ea typeface="CreativeFonts1" panose="02000603000000000000" pitchFamily="2" charset="0"/>
              </a:rPr>
              <a:t>www</a:t>
            </a:r>
            <a:r>
              <a:rPr lang="en-US" sz="4800" b="1" dirty="0" smtClean="0">
                <a:solidFill>
                  <a:srgbClr val="7030A0"/>
                </a:solidFill>
                <a:ea typeface="CreativeFonts1" panose="02000603000000000000" pitchFamily="2" charset="0"/>
              </a:rPr>
              <a:t>.</a:t>
            </a:r>
            <a:r>
              <a:rPr lang="en-US" sz="4800" b="1" dirty="0" smtClean="0">
                <a:solidFill>
                  <a:srgbClr val="0070C0"/>
                </a:solidFill>
                <a:ea typeface="CreativeFonts1" panose="02000603000000000000" pitchFamily="2" charset="0"/>
              </a:rPr>
              <a:t>miss</a:t>
            </a:r>
            <a:r>
              <a:rPr lang="en-US" sz="4800" b="1" dirty="0" smtClean="0">
                <a:solidFill>
                  <a:srgbClr val="00B050"/>
                </a:solidFill>
                <a:ea typeface="CreativeFonts1" panose="02000603000000000000" pitchFamily="2" charset="0"/>
              </a:rPr>
              <a:t>ploutz</a:t>
            </a:r>
            <a:r>
              <a:rPr lang="en-US" sz="4800" b="1" dirty="0" smtClean="0">
                <a:solidFill>
                  <a:srgbClr val="7030A0"/>
                </a:solidFill>
                <a:ea typeface="CreativeFonts1" panose="02000603000000000000" pitchFamily="2" charset="0"/>
              </a:rPr>
              <a:t>.</a:t>
            </a:r>
            <a:r>
              <a:rPr lang="en-US" sz="4800" b="1" dirty="0" smtClean="0">
                <a:solidFill>
                  <a:srgbClr val="0070C0"/>
                </a:solidFill>
                <a:ea typeface="CreativeFonts1" panose="02000603000000000000" pitchFamily="2" charset="0"/>
              </a:rPr>
              <a:t>weebly</a:t>
            </a:r>
            <a:r>
              <a:rPr lang="en-US" sz="4800" b="1" dirty="0" smtClean="0">
                <a:solidFill>
                  <a:srgbClr val="7030A0"/>
                </a:solidFill>
                <a:ea typeface="CreativeFonts1" panose="02000603000000000000" pitchFamily="2" charset="0"/>
              </a:rPr>
              <a:t>.</a:t>
            </a:r>
            <a:r>
              <a:rPr lang="en-US" sz="4800" b="1" dirty="0" smtClean="0">
                <a:solidFill>
                  <a:srgbClr val="00B050"/>
                </a:solidFill>
                <a:ea typeface="CreativeFonts1" panose="02000603000000000000" pitchFamily="2" charset="0"/>
              </a:rPr>
              <a:t>com</a:t>
            </a:r>
            <a:endParaRPr lang="en-US" sz="4800" b="1" dirty="0">
              <a:solidFill>
                <a:srgbClr val="00B050"/>
              </a:solidFill>
              <a:ea typeface="CreativeFonts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5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36063" cy="6858000"/>
          </a:xfrm>
        </p:spPr>
      </p:pic>
      <p:sp>
        <p:nvSpPr>
          <p:cNvPr id="14" name="Rounded Rectangle 13"/>
          <p:cNvSpPr/>
          <p:nvPr/>
        </p:nvSpPr>
        <p:spPr>
          <a:xfrm>
            <a:off x="1905000" y="1355855"/>
            <a:ext cx="4859760" cy="36733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73436" y="1333779"/>
            <a:ext cx="701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What </a:t>
            </a:r>
          </a:p>
          <a:p>
            <a:pPr algn="ctr"/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is a </a:t>
            </a:r>
          </a:p>
          <a:p>
            <a:pPr algn="ctr"/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Blended </a:t>
            </a:r>
          </a:p>
          <a:p>
            <a:pPr algn="ctr"/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Classroom?</a:t>
            </a:r>
            <a:endParaRPr lang="en-US" sz="6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1668437" y="864042"/>
            <a:ext cx="473125" cy="14171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6409877" y="4140642"/>
            <a:ext cx="473125" cy="14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285425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Morning Message </a:t>
            </a:r>
            <a:endParaRPr lang="en-US" sz="54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" y="1468833"/>
            <a:ext cx="8305800" cy="47033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419312" y="5283642"/>
            <a:ext cx="473125" cy="14171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7280" y="1531029"/>
            <a:ext cx="834812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I start everyday with a Morning Message. </a:t>
            </a:r>
          </a:p>
          <a:p>
            <a:endParaRPr lang="en-US" sz="1400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  <a:p>
            <a:r>
              <a:rPr lang="en-US" sz="25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2500" dirty="0" smtClean="0">
                <a:ea typeface="CreativeFonts1" panose="02000603000000000000" pitchFamily="2" charset="0"/>
              </a:rPr>
              <a:t>I </a:t>
            </a:r>
            <a:r>
              <a:rPr lang="en-US" sz="2500" dirty="0">
                <a:ea typeface="CreativeFonts1" panose="02000603000000000000" pitchFamily="2" charset="0"/>
              </a:rPr>
              <a:t>used to write them out on big paper, then started running out of it and my corporation was no longer purchasing the books.  </a:t>
            </a:r>
          </a:p>
          <a:p>
            <a:r>
              <a:rPr lang="en-US" sz="25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2500" dirty="0">
                <a:ea typeface="CreativeFonts1" panose="02000603000000000000" pitchFamily="2" charset="0"/>
              </a:rPr>
              <a:t>S</a:t>
            </a:r>
            <a:r>
              <a:rPr lang="en-US" sz="2500" dirty="0" smtClean="0">
                <a:ea typeface="CreativeFonts1" panose="02000603000000000000" pitchFamily="2" charset="0"/>
              </a:rPr>
              <a:t>tudents start everyday reading</a:t>
            </a:r>
          </a:p>
          <a:p>
            <a:r>
              <a:rPr lang="en-US" sz="25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2500" dirty="0" smtClean="0">
                <a:ea typeface="CreativeFonts1" panose="02000603000000000000" pitchFamily="2" charset="0"/>
              </a:rPr>
              <a:t> Inform students of schedule changes</a:t>
            </a:r>
          </a:p>
          <a:p>
            <a:r>
              <a:rPr lang="en-US" sz="25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2500" dirty="0" smtClean="0">
                <a:ea typeface="CreativeFonts1" panose="02000603000000000000" pitchFamily="2" charset="0"/>
              </a:rPr>
              <a:t>I </a:t>
            </a:r>
            <a:r>
              <a:rPr lang="en-US" sz="2500" dirty="0">
                <a:ea typeface="CreativeFonts1" panose="02000603000000000000" pitchFamily="2" charset="0"/>
              </a:rPr>
              <a:t>was becoming irritated with the paper </a:t>
            </a:r>
            <a:endParaRPr lang="en-US" sz="2500" dirty="0" smtClean="0">
              <a:ea typeface="CreativeFonts1" panose="02000603000000000000" pitchFamily="2" charset="0"/>
            </a:endParaRPr>
          </a:p>
          <a:p>
            <a:r>
              <a:rPr lang="en-US" sz="25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2500" dirty="0" smtClean="0">
                <a:ea typeface="CreativeFonts1" panose="02000603000000000000" pitchFamily="2" charset="0"/>
              </a:rPr>
              <a:t> This is when I started using Power Point </a:t>
            </a:r>
          </a:p>
          <a:p>
            <a:r>
              <a:rPr lang="en-US" sz="2500" dirty="0" smtClean="0">
                <a:ea typeface="CreativeFonts1" panose="02000603000000000000" pitchFamily="2" charset="0"/>
              </a:rPr>
              <a:t>and I LOVE it!</a:t>
            </a:r>
          </a:p>
          <a:p>
            <a:r>
              <a:rPr lang="en-US" sz="25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 See Samples!</a:t>
            </a:r>
          </a:p>
          <a:p>
            <a:endParaRPr lang="en-US" sz="3200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285425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Morning  Work</a:t>
            </a:r>
            <a:endParaRPr lang="en-US" sz="54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0074" y="1442556"/>
            <a:ext cx="8305800" cy="4648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419312" y="5283642"/>
            <a:ext cx="473125" cy="14171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0074" y="1480515"/>
            <a:ext cx="760523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 </a:t>
            </a:r>
            <a:r>
              <a:rPr lang="en-US" sz="36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Alternative </a:t>
            </a:r>
            <a:r>
              <a:rPr lang="en-US" sz="3600" dirty="0">
                <a:latin typeface="CreativeFonts1" panose="02000603000000000000" pitchFamily="2" charset="0"/>
                <a:ea typeface="CreativeFonts1" panose="02000603000000000000" pitchFamily="2" charset="0"/>
              </a:rPr>
              <a:t>Morning Work</a:t>
            </a:r>
          </a:p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2400" dirty="0">
                <a:ea typeface="CreativeFonts1" panose="02000603000000000000" pitchFamily="2" charset="0"/>
              </a:rPr>
              <a:t> </a:t>
            </a:r>
            <a:r>
              <a:rPr lang="en-US" sz="2400" dirty="0" smtClean="0">
                <a:ea typeface="CreativeFonts1" panose="02000603000000000000" pitchFamily="2" charset="0"/>
              </a:rPr>
              <a:t>Everyone has their own version of Morning Work</a:t>
            </a:r>
            <a:endParaRPr lang="en-US" sz="2400" dirty="0">
              <a:ea typeface="CreativeFonts1" panose="02000603000000000000" pitchFamily="2" charset="0"/>
            </a:endParaRPr>
          </a:p>
          <a:p>
            <a:r>
              <a:rPr lang="en-US" sz="32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2400" dirty="0" smtClean="0">
                <a:ea typeface="CreativeFonts1" panose="02000603000000000000" pitchFamily="2" charset="0"/>
              </a:rPr>
              <a:t> Most recently I was using an awesome paper version by Second Story Teacher (Link Below)</a:t>
            </a:r>
          </a:p>
          <a:p>
            <a:r>
              <a:rPr lang="en-US" sz="2400" dirty="0">
                <a:ea typeface="CreativeFonts1" panose="02000603000000000000" pitchFamily="2" charset="0"/>
                <a:hlinkClick r:id="rId4"/>
              </a:rPr>
              <a:t>https://</a:t>
            </a:r>
            <a:r>
              <a:rPr lang="en-US" sz="2400" dirty="0" smtClean="0">
                <a:ea typeface="CreativeFonts1" panose="02000603000000000000" pitchFamily="2" charset="0"/>
                <a:hlinkClick r:id="rId4"/>
              </a:rPr>
              <a:t>www.teacherspayteachers.com/Product/2nd-Grade-Common-Core-Morning-Work-256434</a:t>
            </a:r>
            <a:endParaRPr lang="en-US" sz="2400" dirty="0" smtClean="0">
              <a:ea typeface="CreativeFonts1" panose="02000603000000000000" pitchFamily="2" charset="0"/>
            </a:endParaRPr>
          </a:p>
          <a:p>
            <a:endParaRPr lang="en-US" sz="800" dirty="0">
              <a:ea typeface="CreativeFonts1" panose="02000603000000000000" pitchFamily="2" charset="0"/>
            </a:endParaRPr>
          </a:p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2400" dirty="0">
                <a:ea typeface="CreativeFonts1" panose="02000603000000000000" pitchFamily="2" charset="0"/>
              </a:rPr>
              <a:t> </a:t>
            </a:r>
            <a:r>
              <a:rPr lang="en-US" sz="2400" dirty="0" smtClean="0">
                <a:ea typeface="CreativeFonts1" panose="02000603000000000000" pitchFamily="2" charset="0"/>
              </a:rPr>
              <a:t>Three years ago, I began to see the possibilities of Morning Work time.</a:t>
            </a:r>
            <a:endParaRPr lang="en-US" sz="32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  <a:p>
            <a:r>
              <a:rPr lang="en-US" sz="32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2400" dirty="0">
                <a:ea typeface="CreativeFonts1" panose="02000603000000000000" pitchFamily="2" charset="0"/>
              </a:rPr>
              <a:t> </a:t>
            </a:r>
            <a:r>
              <a:rPr lang="en-US" sz="2400" dirty="0" smtClean="0">
                <a:ea typeface="CreativeFonts1" panose="02000603000000000000" pitchFamily="2" charset="0"/>
              </a:rPr>
              <a:t>This is how I created “Alternative Morning Work!”</a:t>
            </a:r>
            <a:endParaRPr lang="en-US" sz="32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26526" y="317091"/>
            <a:ext cx="7731674" cy="855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28542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Alternative Morning Work </a:t>
            </a:r>
            <a:endParaRPr lang="en-US" sz="4800" b="1" dirty="0" smtClean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" y="1468833"/>
            <a:ext cx="8305800" cy="49319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8419312" y="5283642"/>
            <a:ext cx="473125" cy="14171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0346" y="1600200"/>
            <a:ext cx="880532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300" dirty="0" smtClean="0">
                <a:ea typeface="CreativeFonts1" panose="02000603000000000000" pitchFamily="2" charset="0"/>
              </a:rPr>
              <a:t> Make a list of who needs what</a:t>
            </a:r>
          </a:p>
          <a:p>
            <a:r>
              <a:rPr lang="en-US" sz="33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300" dirty="0" smtClean="0">
                <a:ea typeface="CreativeFonts1" panose="02000603000000000000" pitchFamily="2" charset="0"/>
              </a:rPr>
              <a:t> Make a priority list </a:t>
            </a:r>
          </a:p>
          <a:p>
            <a:r>
              <a:rPr lang="en-US" sz="33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300" dirty="0" smtClean="0">
                <a:ea typeface="CreativeFonts1" panose="02000603000000000000" pitchFamily="2" charset="0"/>
              </a:rPr>
              <a:t> Also, give them choices</a:t>
            </a:r>
          </a:p>
          <a:p>
            <a:r>
              <a:rPr lang="en-US" sz="33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300" dirty="0" smtClean="0">
                <a:ea typeface="CreativeFonts1" panose="02000603000000000000" pitchFamily="2" charset="0"/>
              </a:rPr>
              <a:t> Needs aren’t ‘set in stone’ so their Morning</a:t>
            </a:r>
          </a:p>
          <a:p>
            <a:r>
              <a:rPr lang="en-US" sz="3300" dirty="0" smtClean="0">
                <a:ea typeface="CreativeFonts1" panose="02000603000000000000" pitchFamily="2" charset="0"/>
              </a:rPr>
              <a:t>    Work shouldn’t be either</a:t>
            </a:r>
          </a:p>
          <a:p>
            <a:r>
              <a:rPr lang="en-US" sz="33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3300" dirty="0" smtClean="0">
                <a:ea typeface="CreativeFonts1" panose="02000603000000000000" pitchFamily="2" charset="0"/>
              </a:rPr>
              <a:t>I update my Morning Work once a month</a:t>
            </a:r>
          </a:p>
          <a:p>
            <a:r>
              <a:rPr lang="en-US" sz="33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 </a:t>
            </a:r>
            <a:r>
              <a:rPr lang="en-US" sz="3300" dirty="0" smtClean="0">
                <a:ea typeface="CreativeFonts1" panose="02000603000000000000" pitchFamily="2" charset="0"/>
              </a:rPr>
              <a:t>If they don’t follow </a:t>
            </a:r>
          </a:p>
          <a:p>
            <a:r>
              <a:rPr lang="en-US" sz="3300" dirty="0" smtClean="0">
                <a:ea typeface="CreativeFonts1" panose="02000603000000000000" pitchFamily="2" charset="0"/>
              </a:rPr>
              <a:t>    the rules . . . </a:t>
            </a:r>
          </a:p>
          <a:p>
            <a:r>
              <a:rPr lang="en-US" sz="3300" dirty="0">
                <a:latin typeface="CreativeFonts1" panose="02000603000000000000" pitchFamily="2" charset="0"/>
                <a:ea typeface="CreativeFonts1" panose="02000603000000000000" pitchFamily="2" charset="0"/>
              </a:rPr>
              <a:t>&gt;</a:t>
            </a:r>
            <a:r>
              <a:rPr lang="en-US" sz="3300" dirty="0" smtClean="0">
                <a:ea typeface="CreativeFonts1" panose="02000603000000000000" pitchFamily="2" charset="0"/>
              </a:rPr>
              <a:t> See Samples</a:t>
            </a:r>
          </a:p>
          <a:p>
            <a:endParaRPr lang="en-US" sz="40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97">
            <a:off x="330718" y="25843"/>
            <a:ext cx="473125" cy="14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-13855"/>
            <a:ext cx="9150927" cy="9150927"/>
          </a:xfrm>
        </p:spPr>
      </p:pic>
      <p:sp>
        <p:nvSpPr>
          <p:cNvPr id="8" name="Rounded Rectangle 7"/>
          <p:cNvSpPr/>
          <p:nvPr/>
        </p:nvSpPr>
        <p:spPr>
          <a:xfrm>
            <a:off x="762000" y="381000"/>
            <a:ext cx="7924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2057400"/>
            <a:ext cx="7543800" cy="457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20868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Chrome </a:t>
            </a:r>
            <a:r>
              <a:rPr lang="en-US" sz="5400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Automatic Tabs</a:t>
            </a:r>
            <a:endParaRPr lang="en-US" sz="3600" dirty="0"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2098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  <a:ea typeface="CreativeFonts1" panose="02000603000000000000" pitchFamily="2" charset="0"/>
                <a:hlinkClick r:id="rId3"/>
              </a:rPr>
              <a:t> </a:t>
            </a:r>
            <a:endParaRPr lang="en-US" sz="2800" dirty="0">
              <a:latin typeface="Arial Rounded MT Bold" panose="020F0704030504030204" pitchFamily="34" charset="0"/>
              <a:ea typeface="CreativeFonts1" panose="02000603000000000000" pitchFamily="2" charset="0"/>
            </a:endParaRPr>
          </a:p>
        </p:txBody>
      </p:sp>
      <p:pic>
        <p:nvPicPr>
          <p:cNvPr id="1026" name="Picture 2" descr="F:\AutomaticTabs4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4"/>
          <a:stretch/>
        </p:blipFill>
        <p:spPr bwMode="auto">
          <a:xfrm>
            <a:off x="711200" y="1828800"/>
            <a:ext cx="764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2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4189</TotalTime>
  <Words>1623</Words>
  <Application>Microsoft Office PowerPoint</Application>
  <PresentationFormat>On-screen Show (4:3)</PresentationFormat>
  <Paragraphs>293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,mn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2.0 T</dc:title>
  <dc:creator>amberploutz</dc:creator>
  <cp:lastModifiedBy>amberploutz</cp:lastModifiedBy>
  <cp:revision>84</cp:revision>
  <dcterms:created xsi:type="dcterms:W3CDTF">2014-06-02T16:15:25Z</dcterms:created>
  <dcterms:modified xsi:type="dcterms:W3CDTF">2016-06-02T21:24:42Z</dcterms:modified>
</cp:coreProperties>
</file>