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2" r:id="rId2"/>
    <p:sldId id="293" r:id="rId3"/>
    <p:sldId id="259" r:id="rId4"/>
    <p:sldId id="296" r:id="rId5"/>
    <p:sldId id="295" r:id="rId6"/>
    <p:sldId id="303" r:id="rId7"/>
    <p:sldId id="264" r:id="rId8"/>
    <p:sldId id="297" r:id="rId9"/>
    <p:sldId id="298" r:id="rId10"/>
    <p:sldId id="299" r:id="rId11"/>
    <p:sldId id="300" r:id="rId12"/>
    <p:sldId id="265" r:id="rId13"/>
    <p:sldId id="309" r:id="rId14"/>
    <p:sldId id="301" r:id="rId15"/>
    <p:sldId id="266" r:id="rId16"/>
    <p:sldId id="267" r:id="rId17"/>
    <p:sldId id="263" r:id="rId18"/>
    <p:sldId id="268" r:id="rId19"/>
    <p:sldId id="307" r:id="rId20"/>
    <p:sldId id="308" r:id="rId21"/>
    <p:sldId id="310" r:id="rId22"/>
    <p:sldId id="302" r:id="rId23"/>
    <p:sldId id="311" r:id="rId24"/>
    <p:sldId id="304" r:id="rId25"/>
    <p:sldId id="321" r:id="rId26"/>
    <p:sldId id="316" r:id="rId27"/>
    <p:sldId id="317" r:id="rId28"/>
    <p:sldId id="318" r:id="rId29"/>
    <p:sldId id="319" r:id="rId30"/>
    <p:sldId id="271" r:id="rId31"/>
    <p:sldId id="273" r:id="rId32"/>
    <p:sldId id="305" r:id="rId33"/>
    <p:sldId id="274" r:id="rId34"/>
    <p:sldId id="272" r:id="rId35"/>
    <p:sldId id="312" r:id="rId36"/>
    <p:sldId id="320" r:id="rId37"/>
    <p:sldId id="275" r:id="rId38"/>
    <p:sldId id="313" r:id="rId39"/>
    <p:sldId id="314" r:id="rId40"/>
    <p:sldId id="315" r:id="rId41"/>
    <p:sldId id="322" r:id="rId42"/>
    <p:sldId id="27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3" autoAdjust="0"/>
    <p:restoredTop sz="94660"/>
  </p:normalViewPr>
  <p:slideViewPr>
    <p:cSldViewPr>
      <p:cViewPr>
        <p:scale>
          <a:sx n="50" d="100"/>
          <a:sy n="50" d="100"/>
        </p:scale>
        <p:origin x="-1842"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AA15CE-CAA4-49F4-9C3A-ACEA445A1B8D}" type="datetimeFigureOut">
              <a:rPr lang="en-US" smtClean="0"/>
              <a:t>6/1/2016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EB63E7-74C2-4D01-A100-20345A926544}" type="slidenum">
              <a:rPr lang="en-US" smtClean="0"/>
              <a:t>‹#›</a:t>
            </a:fld>
            <a:endParaRPr lang="en-US"/>
          </a:p>
        </p:txBody>
      </p:sp>
    </p:spTree>
    <p:extLst>
      <p:ext uri="{BB962C8B-B14F-4D97-AF65-F5344CB8AC3E}">
        <p14:creationId xmlns:p14="http://schemas.microsoft.com/office/powerpoint/2010/main" val="3393078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EB63E7-74C2-4D01-A100-20345A926544}" type="slidenum">
              <a:rPr lang="en-US" smtClean="0"/>
              <a:t>38</a:t>
            </a:fld>
            <a:endParaRPr lang="en-US"/>
          </a:p>
        </p:txBody>
      </p:sp>
    </p:spTree>
    <p:extLst>
      <p:ext uri="{BB962C8B-B14F-4D97-AF65-F5344CB8AC3E}">
        <p14:creationId xmlns:p14="http://schemas.microsoft.com/office/powerpoint/2010/main" val="2453328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EB63E7-74C2-4D01-A100-20345A926544}" type="slidenum">
              <a:rPr lang="en-US" smtClean="0"/>
              <a:t>39</a:t>
            </a:fld>
            <a:endParaRPr lang="en-US"/>
          </a:p>
        </p:txBody>
      </p:sp>
    </p:spTree>
    <p:extLst>
      <p:ext uri="{BB962C8B-B14F-4D97-AF65-F5344CB8AC3E}">
        <p14:creationId xmlns:p14="http://schemas.microsoft.com/office/powerpoint/2010/main" val="245332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785367-D36C-4D07-BFBD-107BA2449621}"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D0B44-D46B-49A1-8861-13C243BB9AF9}" type="slidenum">
              <a:rPr lang="en-US" smtClean="0"/>
              <a:t>‹#›</a:t>
            </a:fld>
            <a:endParaRPr lang="en-US"/>
          </a:p>
        </p:txBody>
      </p:sp>
    </p:spTree>
    <p:extLst>
      <p:ext uri="{BB962C8B-B14F-4D97-AF65-F5344CB8AC3E}">
        <p14:creationId xmlns:p14="http://schemas.microsoft.com/office/powerpoint/2010/main" val="11337129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85367-D36C-4D07-BFBD-107BA2449621}"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D0B44-D46B-49A1-8861-13C243BB9AF9}" type="slidenum">
              <a:rPr lang="en-US" smtClean="0"/>
              <a:t>‹#›</a:t>
            </a:fld>
            <a:endParaRPr lang="en-US"/>
          </a:p>
        </p:txBody>
      </p:sp>
    </p:spTree>
    <p:extLst>
      <p:ext uri="{BB962C8B-B14F-4D97-AF65-F5344CB8AC3E}">
        <p14:creationId xmlns:p14="http://schemas.microsoft.com/office/powerpoint/2010/main" val="23692635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85367-D36C-4D07-BFBD-107BA2449621}"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D0B44-D46B-49A1-8861-13C243BB9AF9}" type="slidenum">
              <a:rPr lang="en-US" smtClean="0"/>
              <a:t>‹#›</a:t>
            </a:fld>
            <a:endParaRPr lang="en-US"/>
          </a:p>
        </p:txBody>
      </p:sp>
    </p:spTree>
    <p:extLst>
      <p:ext uri="{BB962C8B-B14F-4D97-AF65-F5344CB8AC3E}">
        <p14:creationId xmlns:p14="http://schemas.microsoft.com/office/powerpoint/2010/main" val="40991823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85367-D36C-4D07-BFBD-107BA2449621}"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D0B44-D46B-49A1-8861-13C243BB9AF9}" type="slidenum">
              <a:rPr lang="en-US" smtClean="0"/>
              <a:t>‹#›</a:t>
            </a:fld>
            <a:endParaRPr lang="en-US"/>
          </a:p>
        </p:txBody>
      </p:sp>
    </p:spTree>
    <p:extLst>
      <p:ext uri="{BB962C8B-B14F-4D97-AF65-F5344CB8AC3E}">
        <p14:creationId xmlns:p14="http://schemas.microsoft.com/office/powerpoint/2010/main" val="42422755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785367-D36C-4D07-BFBD-107BA2449621}"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D0B44-D46B-49A1-8861-13C243BB9AF9}" type="slidenum">
              <a:rPr lang="en-US" smtClean="0"/>
              <a:t>‹#›</a:t>
            </a:fld>
            <a:endParaRPr lang="en-US"/>
          </a:p>
        </p:txBody>
      </p:sp>
    </p:spTree>
    <p:extLst>
      <p:ext uri="{BB962C8B-B14F-4D97-AF65-F5344CB8AC3E}">
        <p14:creationId xmlns:p14="http://schemas.microsoft.com/office/powerpoint/2010/main" val="16905822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785367-D36C-4D07-BFBD-107BA2449621}"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D0B44-D46B-49A1-8861-13C243BB9AF9}" type="slidenum">
              <a:rPr lang="en-US" smtClean="0"/>
              <a:t>‹#›</a:t>
            </a:fld>
            <a:endParaRPr lang="en-US"/>
          </a:p>
        </p:txBody>
      </p:sp>
    </p:spTree>
    <p:extLst>
      <p:ext uri="{BB962C8B-B14F-4D97-AF65-F5344CB8AC3E}">
        <p14:creationId xmlns:p14="http://schemas.microsoft.com/office/powerpoint/2010/main" val="8652115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785367-D36C-4D07-BFBD-107BA2449621}"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FD0B44-D46B-49A1-8861-13C243BB9AF9}" type="slidenum">
              <a:rPr lang="en-US" smtClean="0"/>
              <a:t>‹#›</a:t>
            </a:fld>
            <a:endParaRPr lang="en-US"/>
          </a:p>
        </p:txBody>
      </p:sp>
    </p:spTree>
    <p:extLst>
      <p:ext uri="{BB962C8B-B14F-4D97-AF65-F5344CB8AC3E}">
        <p14:creationId xmlns:p14="http://schemas.microsoft.com/office/powerpoint/2010/main" val="775546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785367-D36C-4D07-BFBD-107BA2449621}"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FD0B44-D46B-49A1-8861-13C243BB9AF9}" type="slidenum">
              <a:rPr lang="en-US" smtClean="0"/>
              <a:t>‹#›</a:t>
            </a:fld>
            <a:endParaRPr lang="en-US"/>
          </a:p>
        </p:txBody>
      </p:sp>
    </p:spTree>
    <p:extLst>
      <p:ext uri="{BB962C8B-B14F-4D97-AF65-F5344CB8AC3E}">
        <p14:creationId xmlns:p14="http://schemas.microsoft.com/office/powerpoint/2010/main" val="42903020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85367-D36C-4D07-BFBD-107BA2449621}"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FD0B44-D46B-49A1-8861-13C243BB9AF9}" type="slidenum">
              <a:rPr lang="en-US" smtClean="0"/>
              <a:t>‹#›</a:t>
            </a:fld>
            <a:endParaRPr lang="en-US"/>
          </a:p>
        </p:txBody>
      </p:sp>
    </p:spTree>
    <p:extLst>
      <p:ext uri="{BB962C8B-B14F-4D97-AF65-F5344CB8AC3E}">
        <p14:creationId xmlns:p14="http://schemas.microsoft.com/office/powerpoint/2010/main" val="197501081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85367-D36C-4D07-BFBD-107BA2449621}"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D0B44-D46B-49A1-8861-13C243BB9AF9}" type="slidenum">
              <a:rPr lang="en-US" smtClean="0"/>
              <a:t>‹#›</a:t>
            </a:fld>
            <a:endParaRPr lang="en-US"/>
          </a:p>
        </p:txBody>
      </p:sp>
    </p:spTree>
    <p:extLst>
      <p:ext uri="{BB962C8B-B14F-4D97-AF65-F5344CB8AC3E}">
        <p14:creationId xmlns:p14="http://schemas.microsoft.com/office/powerpoint/2010/main" val="6797848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85367-D36C-4D07-BFBD-107BA2449621}"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D0B44-D46B-49A1-8861-13C243BB9AF9}" type="slidenum">
              <a:rPr lang="en-US" smtClean="0"/>
              <a:t>‹#›</a:t>
            </a:fld>
            <a:endParaRPr lang="en-US"/>
          </a:p>
        </p:txBody>
      </p:sp>
    </p:spTree>
    <p:extLst>
      <p:ext uri="{BB962C8B-B14F-4D97-AF65-F5344CB8AC3E}">
        <p14:creationId xmlns:p14="http://schemas.microsoft.com/office/powerpoint/2010/main" val="14925506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85367-D36C-4D07-BFBD-107BA2449621}" type="datetimeFigureOut">
              <a:rPr lang="en-US" smtClean="0"/>
              <a:t>6/1/2016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D0B44-D46B-49A1-8861-13C243BB9AF9}" type="slidenum">
              <a:rPr lang="en-US" smtClean="0"/>
              <a:t>‹#›</a:t>
            </a:fld>
            <a:endParaRPr lang="en-US"/>
          </a:p>
        </p:txBody>
      </p:sp>
    </p:spTree>
    <p:extLst>
      <p:ext uri="{BB962C8B-B14F-4D97-AF65-F5344CB8AC3E}">
        <p14:creationId xmlns:p14="http://schemas.microsoft.com/office/powerpoint/2010/main" val="4006643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qrstuff.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hyperlink" Target="http://web.seesaw.me/"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hyperlink" Target="http://www.xtramath.or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hyperlink" Target="http://www.parents.com/kids/education/elementary-schoo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hyperlink" Target="http://www.classdojo.com/"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14" name="Rounded Rectangle 13"/>
          <p:cNvSpPr/>
          <p:nvPr/>
        </p:nvSpPr>
        <p:spPr>
          <a:xfrm>
            <a:off x="1905000" y="380999"/>
            <a:ext cx="49911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8" name="Rounded Rectangle 7"/>
          <p:cNvSpPr/>
          <p:nvPr/>
        </p:nvSpPr>
        <p:spPr>
          <a:xfrm>
            <a:off x="2064048" y="2039514"/>
            <a:ext cx="4495800" cy="31700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806748" y="2039514"/>
            <a:ext cx="7010400" cy="3170099"/>
          </a:xfrm>
          <a:prstGeom prst="rect">
            <a:avLst/>
          </a:prstGeom>
          <a:noFill/>
        </p:spPr>
        <p:txBody>
          <a:bodyPr wrap="square" rtlCol="0">
            <a:spAutoFit/>
          </a:bodyPr>
          <a:lstStyle/>
          <a:p>
            <a:pPr algn="ctr"/>
            <a:r>
              <a:rPr lang="en-US" sz="6000" dirty="0" smtClean="0">
                <a:latin typeface="CreativeFonts1" panose="02000603000000000000" pitchFamily="2" charset="0"/>
                <a:ea typeface="CreativeFonts1" panose="02000603000000000000" pitchFamily="2" charset="0"/>
              </a:rPr>
              <a:t>www</a:t>
            </a:r>
            <a:r>
              <a:rPr lang="en-US" sz="6000" b="1" dirty="0" smtClean="0">
                <a:latin typeface="CreativeFonts1" panose="02000603000000000000" pitchFamily="2" charset="0"/>
                <a:ea typeface="CreativeFonts1" panose="02000603000000000000" pitchFamily="2" charset="0"/>
              </a:rPr>
              <a:t>.</a:t>
            </a:r>
          </a:p>
          <a:p>
            <a:pPr algn="ctr"/>
            <a:r>
              <a:rPr lang="en-US" sz="6000" dirty="0" err="1" smtClean="0">
                <a:latin typeface="CreativeFonts1" panose="02000603000000000000" pitchFamily="2" charset="0"/>
                <a:ea typeface="CreativeFonts1" panose="02000603000000000000" pitchFamily="2" charset="0"/>
              </a:rPr>
              <a:t>missploutz</a:t>
            </a:r>
            <a:r>
              <a:rPr lang="en-US" sz="8000" b="1" dirty="0" smtClean="0">
                <a:latin typeface="CreativeFonts1" panose="02000603000000000000" pitchFamily="2" charset="0"/>
                <a:ea typeface="CreativeFonts1" panose="02000603000000000000" pitchFamily="2" charset="0"/>
              </a:rPr>
              <a:t>.</a:t>
            </a:r>
          </a:p>
          <a:p>
            <a:pPr algn="ctr"/>
            <a:r>
              <a:rPr lang="en-US" sz="6000" dirty="0" smtClean="0">
                <a:latin typeface="CreativeFonts1" panose="02000603000000000000" pitchFamily="2" charset="0"/>
                <a:ea typeface="CreativeFonts1" panose="02000603000000000000" pitchFamily="2" charset="0"/>
              </a:rPr>
              <a:t>weebly</a:t>
            </a:r>
            <a:r>
              <a:rPr lang="en-US" sz="6000" b="1" dirty="0" smtClean="0">
                <a:latin typeface="CreativeFonts1" panose="02000603000000000000" pitchFamily="2" charset="0"/>
                <a:ea typeface="CreativeFonts1" panose="02000603000000000000" pitchFamily="2" charset="0"/>
              </a:rPr>
              <a:t>.</a:t>
            </a:r>
            <a:r>
              <a:rPr lang="en-US" sz="6000" dirty="0" smtClean="0">
                <a:latin typeface="CreativeFonts1" panose="02000603000000000000" pitchFamily="2" charset="0"/>
                <a:ea typeface="CreativeFonts1" panose="02000603000000000000" pitchFamily="2" charset="0"/>
              </a:rPr>
              <a:t>com</a:t>
            </a:r>
            <a:endParaRPr lang="en-US" sz="6000" dirty="0">
              <a:latin typeface="CreativeFonts1" panose="02000603000000000000" pitchFamily="2" charset="0"/>
              <a:ea typeface="CreativeFonts1" panose="02000603000000000000" pitchFamily="2" charset="0"/>
            </a:endParaRPr>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6659538" y="1054542"/>
            <a:ext cx="473125" cy="1417146"/>
          </a:xfrm>
          <a:prstGeom prst="rect">
            <a:avLst/>
          </a:prstGeom>
        </p:spPr>
      </p:pic>
      <p:sp>
        <p:nvSpPr>
          <p:cNvPr id="15" name="TextBox 14"/>
          <p:cNvSpPr txBox="1"/>
          <p:nvPr/>
        </p:nvSpPr>
        <p:spPr>
          <a:xfrm>
            <a:off x="1905000" y="542970"/>
            <a:ext cx="7010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Please go to:</a:t>
            </a:r>
            <a:endParaRPr lang="en-US" sz="6000" dirty="0">
              <a:latin typeface="CreativeFonts1" panose="02000603000000000000" pitchFamily="2" charset="0"/>
              <a:ea typeface="CreativeFonts1" panose="02000603000000000000" pitchFamily="2" charset="0"/>
            </a:endParaRPr>
          </a:p>
        </p:txBody>
      </p:sp>
      <p:pic>
        <p:nvPicPr>
          <p:cNvPr id="16" name="Picture 15"/>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2066477" y="1823594"/>
            <a:ext cx="473125" cy="1417146"/>
          </a:xfrm>
          <a:prstGeom prst="rect">
            <a:avLst/>
          </a:prstGeom>
        </p:spPr>
      </p:pic>
      <p:sp>
        <p:nvSpPr>
          <p:cNvPr id="12" name="Rounded Rectangle 11"/>
          <p:cNvSpPr/>
          <p:nvPr/>
        </p:nvSpPr>
        <p:spPr>
          <a:xfrm>
            <a:off x="1686243" y="5445731"/>
            <a:ext cx="5273525"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6873724" y="5471573"/>
            <a:ext cx="473125" cy="1417146"/>
          </a:xfrm>
          <a:prstGeom prst="rect">
            <a:avLst/>
          </a:prstGeom>
        </p:spPr>
      </p:pic>
      <p:sp>
        <p:nvSpPr>
          <p:cNvPr id="11" name="TextBox 10"/>
          <p:cNvSpPr txBox="1"/>
          <p:nvPr/>
        </p:nvSpPr>
        <p:spPr>
          <a:xfrm>
            <a:off x="1686243" y="5349781"/>
            <a:ext cx="5188248" cy="1477328"/>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 </a:t>
            </a:r>
            <a:r>
              <a:rPr lang="en-US" sz="3600" dirty="0" smtClean="0">
                <a:latin typeface="CreativeFonts1" panose="02000603000000000000" pitchFamily="2" charset="0"/>
                <a:ea typeface="CreativeFonts1" panose="02000603000000000000" pitchFamily="2" charset="0"/>
              </a:rPr>
              <a:t>Feel free to look around, </a:t>
            </a:r>
          </a:p>
          <a:p>
            <a:r>
              <a:rPr lang="en-US" sz="3600" dirty="0">
                <a:latin typeface="CreativeFonts1" panose="02000603000000000000" pitchFamily="2" charset="0"/>
                <a:ea typeface="CreativeFonts1" panose="02000603000000000000" pitchFamily="2" charset="0"/>
              </a:rPr>
              <a:t> </a:t>
            </a:r>
            <a:r>
              <a:rPr lang="en-US" sz="3600" dirty="0" smtClean="0">
                <a:latin typeface="CreativeFonts1" panose="02000603000000000000" pitchFamily="2" charset="0"/>
                <a:ea typeface="CreativeFonts1" panose="02000603000000000000" pitchFamily="2" charset="0"/>
              </a:rPr>
              <a:t>then click on Tech.</a:t>
            </a:r>
            <a:endParaRPr lang="en-US" sz="3600" dirty="0">
              <a:latin typeface="CreativeFonts1" panose="02000603000000000000" pitchFamily="2" charset="0"/>
              <a:ea typeface="CreativeFonts1" panose="02000603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4767" y="2672182"/>
            <a:ext cx="1904762" cy="1904762"/>
          </a:xfrm>
          <a:prstGeom prst="rect">
            <a:avLst/>
          </a:prstGeom>
        </p:spPr>
      </p:pic>
    </p:spTree>
    <p:extLst>
      <p:ext uri="{BB962C8B-B14F-4D97-AF65-F5344CB8AC3E}">
        <p14:creationId xmlns:p14="http://schemas.microsoft.com/office/powerpoint/2010/main" val="29324505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838199" y="1906777"/>
            <a:ext cx="7605235" cy="1323439"/>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*Other Charging Possibilities</a:t>
            </a:r>
          </a:p>
          <a:p>
            <a:endParaRPr lang="en-US" sz="4000" dirty="0">
              <a:latin typeface="CreativeFonts1" panose="02000603000000000000" pitchFamily="2" charset="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Charging Station</a:t>
            </a:r>
            <a:endParaRPr lang="en-US" sz="5400" b="1" dirty="0" smtClean="0">
              <a:latin typeface="CreativeFonts1" panose="02000603000000000000" pitchFamily="2" charset="0"/>
              <a:ea typeface="CreativeFonts1" panose="02000603000000000000" pitchFamily="2" charset="0"/>
            </a:endParaRPr>
          </a:p>
        </p:txBody>
      </p:sp>
      <p:pic>
        <p:nvPicPr>
          <p:cNvPr id="5122" name="Picture 2" descr="https://s-media-cache-ak0.pinimg.com/736x/f3/15/f8/f315f88f394e367bb0a032c94c5fed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280" y="2438400"/>
            <a:ext cx="7340480" cy="4255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4718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838199" y="1906777"/>
            <a:ext cx="7605235" cy="1323439"/>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*iPad Home</a:t>
            </a:r>
          </a:p>
          <a:p>
            <a:endParaRPr lang="en-US" sz="4000" dirty="0">
              <a:latin typeface="CreativeFonts1" panose="02000603000000000000" pitchFamily="2" charset="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Where is the iPad’s Home?</a:t>
            </a:r>
            <a:endParaRPr lang="en-US" sz="5400" b="1" dirty="0" smtClean="0">
              <a:latin typeface="CreativeFonts1" panose="02000603000000000000" pitchFamily="2" charset="0"/>
              <a:ea typeface="CreativeFonts1" panose="02000603000000000000" pitchFamily="2" charset="0"/>
            </a:endParaRPr>
          </a:p>
        </p:txBody>
      </p:sp>
      <p:pic>
        <p:nvPicPr>
          <p:cNvPr id="4098" name="Picture 2" descr="https://s-media-cache-ak0.pinimg.com/236x/5b/cc/f3/5bccf36dbd938acc4014a20d79b647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238" y="2743200"/>
            <a:ext cx="3772162" cy="37721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media-cache-ak0.pinimg.com/236x/3b/03/7d/3b037dc47e516b3dcc2a15c7d583d0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7046" y="2743200"/>
            <a:ext cx="3700153" cy="370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4718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ounded Rectangle 13"/>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3" name="TextBox 12"/>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Updates</a:t>
            </a:r>
            <a:endParaRPr lang="en-US" sz="5400" b="1" dirty="0" smtClean="0">
              <a:latin typeface="CreativeFonts1" panose="02000603000000000000" pitchFamily="2" charset="0"/>
              <a:ea typeface="CreativeFonts1" panose="02000603000000000000" pitchFamily="2" charset="0"/>
            </a:endParaRPr>
          </a:p>
        </p:txBody>
      </p:sp>
      <p:sp>
        <p:nvSpPr>
          <p:cNvPr id="15" name="Rounded Rectangle 14"/>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419312" y="5283642"/>
            <a:ext cx="473125" cy="1417146"/>
          </a:xfrm>
          <a:prstGeom prst="rect">
            <a:avLst/>
          </a:prstGeom>
        </p:spPr>
      </p:pic>
      <p:sp>
        <p:nvSpPr>
          <p:cNvPr id="16" name="TextBox 15"/>
          <p:cNvSpPr txBox="1"/>
          <p:nvPr/>
        </p:nvSpPr>
        <p:spPr>
          <a:xfrm>
            <a:off x="838199" y="1906777"/>
            <a:ext cx="7605235" cy="4401205"/>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*Know before you go</a:t>
            </a:r>
          </a:p>
          <a:p>
            <a:r>
              <a:rPr lang="en-US" sz="4000" dirty="0" smtClean="0">
                <a:latin typeface="CreativeFonts1" panose="02000603000000000000" pitchFamily="2" charset="0"/>
                <a:ea typeface="CreativeFonts1" panose="02000603000000000000" pitchFamily="2" charset="0"/>
              </a:rPr>
              <a:t>*Monthly iPad Check Up</a:t>
            </a:r>
          </a:p>
          <a:p>
            <a:r>
              <a:rPr lang="en-US" sz="4000" dirty="0">
                <a:latin typeface="CreativeFonts1" panose="02000603000000000000" pitchFamily="2" charset="0"/>
                <a:ea typeface="CreativeFonts1" panose="02000603000000000000" pitchFamily="2" charset="0"/>
              </a:rPr>
              <a:t>	</a:t>
            </a:r>
            <a:r>
              <a:rPr lang="en-US" sz="4000" dirty="0" smtClean="0">
                <a:latin typeface="CreativeFonts1" panose="02000603000000000000" pitchFamily="2" charset="0"/>
                <a:ea typeface="CreativeFonts1" panose="02000603000000000000" pitchFamily="2" charset="0"/>
              </a:rPr>
              <a:t>` First Monday of every month</a:t>
            </a:r>
          </a:p>
          <a:p>
            <a:r>
              <a:rPr lang="en-US" sz="4000" dirty="0">
                <a:latin typeface="CreativeFonts1" panose="02000603000000000000" pitchFamily="2" charset="0"/>
                <a:ea typeface="CreativeFonts1" panose="02000603000000000000" pitchFamily="2" charset="0"/>
              </a:rPr>
              <a:t>	</a:t>
            </a:r>
            <a:r>
              <a:rPr lang="en-US" sz="4000" dirty="0" smtClean="0">
                <a:latin typeface="CreativeFonts1" panose="02000603000000000000" pitchFamily="2" charset="0"/>
                <a:ea typeface="CreativeFonts1" panose="02000603000000000000" pitchFamily="2" charset="0"/>
              </a:rPr>
              <a:t>` Update &amp; add new apps</a:t>
            </a:r>
          </a:p>
          <a:p>
            <a:r>
              <a:rPr lang="en-US" sz="4000" dirty="0" smtClean="0">
                <a:latin typeface="CreativeFonts1" panose="02000603000000000000" pitchFamily="2" charset="0"/>
                <a:ea typeface="CreativeFonts1" panose="02000603000000000000" pitchFamily="2" charset="0"/>
              </a:rPr>
              <a:t>*Special iPads</a:t>
            </a:r>
          </a:p>
          <a:p>
            <a:r>
              <a:rPr lang="en-US" sz="4000" dirty="0">
                <a:latin typeface="CreativeFonts1" panose="02000603000000000000" pitchFamily="2" charset="0"/>
                <a:ea typeface="CreativeFonts1" panose="02000603000000000000" pitchFamily="2" charset="0"/>
              </a:rPr>
              <a:t>	</a:t>
            </a:r>
            <a:r>
              <a:rPr lang="en-US" sz="4000" dirty="0" smtClean="0">
                <a:latin typeface="CreativeFonts1" panose="02000603000000000000" pitchFamily="2" charset="0"/>
                <a:ea typeface="CreativeFonts1" panose="02000603000000000000" pitchFamily="2" charset="0"/>
              </a:rPr>
              <a:t>` </a:t>
            </a:r>
            <a:r>
              <a:rPr lang="en-US" sz="2800" dirty="0" smtClean="0">
                <a:latin typeface="CreativeFonts1" panose="02000603000000000000" pitchFamily="2" charset="0"/>
                <a:ea typeface="CreativeFonts1" panose="02000603000000000000" pitchFamily="2" charset="0"/>
              </a:rPr>
              <a:t>I name mine after the color of their cover</a:t>
            </a:r>
          </a:p>
          <a:p>
            <a:r>
              <a:rPr lang="en-US" sz="2800" dirty="0">
                <a:latin typeface="CreativeFonts1" panose="02000603000000000000" pitchFamily="2" charset="0"/>
                <a:ea typeface="CreativeFonts1" panose="02000603000000000000" pitchFamily="2" charset="0"/>
              </a:rPr>
              <a:t>	</a:t>
            </a:r>
            <a:r>
              <a:rPr lang="en-US" sz="4000" dirty="0" smtClean="0">
                <a:latin typeface="CreativeFonts1" panose="02000603000000000000" pitchFamily="2" charset="0"/>
                <a:ea typeface="CreativeFonts1" panose="02000603000000000000" pitchFamily="2" charset="0"/>
              </a:rPr>
              <a:t>` </a:t>
            </a:r>
            <a:r>
              <a:rPr lang="en-US" sz="2800" dirty="0" smtClean="0">
                <a:latin typeface="CreativeFonts1" panose="02000603000000000000" pitchFamily="2" charset="0"/>
                <a:ea typeface="CreativeFonts1" panose="02000603000000000000" pitchFamily="2" charset="0"/>
              </a:rPr>
              <a:t>Tech Gurus help to test out new apps</a:t>
            </a:r>
            <a:endParaRPr lang="en-US" sz="2800" dirty="0">
              <a:latin typeface="CreativeFonts1" panose="02000603000000000000" pitchFamily="2" charset="0"/>
              <a:ea typeface="CreativeFonts1" panose="02000603000000000000" pitchFamily="2" charset="0"/>
            </a:endParaRPr>
          </a:p>
        </p:txBody>
      </p:sp>
      <p:pic>
        <p:nvPicPr>
          <p:cNvPr id="11" name="Picture 10"/>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Tree>
    <p:extLst>
      <p:ext uri="{BB962C8B-B14F-4D97-AF65-F5344CB8AC3E}">
        <p14:creationId xmlns:p14="http://schemas.microsoft.com/office/powerpoint/2010/main" val="16240877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010400"/>
          </a:xfrm>
          <a:prstGeom prst="rect">
            <a:avLst/>
          </a:prstGeom>
        </p:spPr>
      </p:pic>
      <p:sp>
        <p:nvSpPr>
          <p:cNvPr id="14" name="Rounded Rectangle 13"/>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3" name="TextBox 12"/>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Sound?</a:t>
            </a:r>
            <a:endParaRPr lang="en-US" sz="5400" b="1" dirty="0" smtClean="0">
              <a:latin typeface="CreativeFonts1" panose="02000603000000000000" pitchFamily="2" charset="0"/>
              <a:ea typeface="CreativeFonts1" panose="02000603000000000000" pitchFamily="2" charset="0"/>
            </a:endParaRPr>
          </a:p>
        </p:txBody>
      </p:sp>
      <p:sp>
        <p:nvSpPr>
          <p:cNvPr id="15" name="Rounded Rectangle 14"/>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419312" y="5283642"/>
            <a:ext cx="473125" cy="1417146"/>
          </a:xfrm>
          <a:prstGeom prst="rect">
            <a:avLst/>
          </a:prstGeom>
        </p:spPr>
      </p:pic>
      <p:sp>
        <p:nvSpPr>
          <p:cNvPr id="16" name="TextBox 15"/>
          <p:cNvSpPr txBox="1"/>
          <p:nvPr/>
        </p:nvSpPr>
        <p:spPr>
          <a:xfrm>
            <a:off x="838199" y="1906777"/>
            <a:ext cx="7605235" cy="4031873"/>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*How will you handle sound?</a:t>
            </a:r>
          </a:p>
          <a:p>
            <a:r>
              <a:rPr lang="en-US" sz="4000" dirty="0" smtClean="0">
                <a:latin typeface="CreativeFonts1" panose="02000603000000000000" pitchFamily="2" charset="0"/>
                <a:ea typeface="CreativeFonts1" panose="02000603000000000000" pitchFamily="2" charset="0"/>
              </a:rPr>
              <a:t>&gt;Know before you go</a:t>
            </a:r>
          </a:p>
          <a:p>
            <a:r>
              <a:rPr lang="en-US" sz="4000" dirty="0" smtClean="0">
                <a:latin typeface="CreativeFonts1" panose="02000603000000000000" pitchFamily="2" charset="0"/>
                <a:ea typeface="CreativeFonts1" panose="02000603000000000000" pitchFamily="2" charset="0"/>
              </a:rPr>
              <a:t>&gt;My rule is . . .</a:t>
            </a:r>
          </a:p>
          <a:p>
            <a:r>
              <a:rPr lang="en-US" sz="4000" dirty="0">
                <a:latin typeface="CreativeFonts1" panose="02000603000000000000" pitchFamily="2" charset="0"/>
                <a:ea typeface="CreativeFonts1" panose="02000603000000000000" pitchFamily="2" charset="0"/>
              </a:rPr>
              <a:t> </a:t>
            </a:r>
            <a:r>
              <a:rPr lang="en-US" sz="4000" dirty="0" smtClean="0">
                <a:latin typeface="CreativeFonts1" panose="02000603000000000000" pitchFamily="2" charset="0"/>
                <a:ea typeface="CreativeFonts1" panose="02000603000000000000" pitchFamily="2" charset="0"/>
              </a:rPr>
              <a:t>  ` </a:t>
            </a:r>
            <a:r>
              <a:rPr lang="en-US" sz="3600" dirty="0" smtClean="0">
                <a:latin typeface="CreativeFonts1" panose="02000603000000000000" pitchFamily="2" charset="0"/>
                <a:ea typeface="CreativeFonts1" panose="02000603000000000000" pitchFamily="2" charset="0"/>
              </a:rPr>
              <a:t>1 block </a:t>
            </a:r>
            <a:r>
              <a:rPr lang="en-US" sz="2800" u="sng" dirty="0" smtClean="0">
                <a:latin typeface="CreativeFonts1" panose="02000603000000000000" pitchFamily="2" charset="0"/>
                <a:ea typeface="CreativeFonts1" panose="02000603000000000000" pitchFamily="2" charset="0"/>
              </a:rPr>
              <a:t>or</a:t>
            </a:r>
            <a:r>
              <a:rPr lang="en-US" sz="2800" dirty="0" smtClean="0">
                <a:latin typeface="CreativeFonts1" panose="02000603000000000000" pitchFamily="2" charset="0"/>
                <a:ea typeface="CreativeFonts1" panose="02000603000000000000" pitchFamily="2" charset="0"/>
              </a:rPr>
              <a:t> with earbuds/headphones you </a:t>
            </a:r>
          </a:p>
          <a:p>
            <a:r>
              <a:rPr lang="en-US" sz="2800" dirty="0">
                <a:latin typeface="CreativeFonts1" panose="02000603000000000000" pitchFamily="2" charset="0"/>
                <a:ea typeface="CreativeFonts1" panose="02000603000000000000" pitchFamily="2" charset="0"/>
              </a:rPr>
              <a:t> </a:t>
            </a:r>
            <a:r>
              <a:rPr lang="en-US" sz="2800" dirty="0" smtClean="0">
                <a:latin typeface="CreativeFonts1" panose="02000603000000000000" pitchFamily="2" charset="0"/>
                <a:ea typeface="CreativeFonts1" panose="02000603000000000000" pitchFamily="2" charset="0"/>
              </a:rPr>
              <a:t>      choose how many blocks</a:t>
            </a:r>
          </a:p>
          <a:p>
            <a:r>
              <a:rPr lang="en-US" sz="2800" dirty="0">
                <a:latin typeface="CreativeFonts1" panose="02000603000000000000" pitchFamily="2" charset="0"/>
                <a:ea typeface="CreativeFonts1" panose="02000603000000000000" pitchFamily="2" charset="0"/>
              </a:rPr>
              <a:t> </a:t>
            </a:r>
            <a:r>
              <a:rPr lang="en-US" sz="2800" dirty="0" smtClean="0">
                <a:latin typeface="CreativeFonts1" panose="02000603000000000000" pitchFamily="2" charset="0"/>
                <a:ea typeface="CreativeFonts1" panose="02000603000000000000" pitchFamily="2" charset="0"/>
              </a:rPr>
              <a:t>   </a:t>
            </a:r>
            <a:r>
              <a:rPr lang="en-US" sz="4000" dirty="0" smtClean="0">
                <a:latin typeface="CreativeFonts1" panose="02000603000000000000" pitchFamily="2" charset="0"/>
                <a:ea typeface="CreativeFonts1" panose="02000603000000000000" pitchFamily="2" charset="0"/>
              </a:rPr>
              <a:t>`</a:t>
            </a:r>
            <a:r>
              <a:rPr lang="en-US" sz="2800" dirty="0" smtClean="0">
                <a:latin typeface="CreativeFonts1" panose="02000603000000000000" pitchFamily="2" charset="0"/>
                <a:ea typeface="CreativeFonts1" panose="02000603000000000000" pitchFamily="2" charset="0"/>
              </a:rPr>
              <a:t>  NO blocks without earbuds/headphones </a:t>
            </a:r>
          </a:p>
          <a:p>
            <a:r>
              <a:rPr lang="en-US" sz="2800" dirty="0">
                <a:latin typeface="CreativeFonts1" panose="02000603000000000000" pitchFamily="2" charset="0"/>
                <a:ea typeface="CreativeFonts1" panose="02000603000000000000" pitchFamily="2" charset="0"/>
              </a:rPr>
              <a:t> </a:t>
            </a:r>
            <a:r>
              <a:rPr lang="en-US" sz="2800" dirty="0" smtClean="0">
                <a:latin typeface="CreativeFonts1" panose="02000603000000000000" pitchFamily="2" charset="0"/>
                <a:ea typeface="CreativeFonts1" panose="02000603000000000000" pitchFamily="2" charset="0"/>
              </a:rPr>
              <a:t>      during Level 0 (our sound level chart)</a:t>
            </a:r>
            <a:endParaRPr lang="en-US" sz="4000" dirty="0" smtClean="0">
              <a:latin typeface="CreativeFonts1" panose="02000603000000000000" pitchFamily="2" charset="0"/>
              <a:ea typeface="CreativeFonts1" panose="02000603000000000000" pitchFamily="2" charset="0"/>
            </a:endParaRPr>
          </a:p>
        </p:txBody>
      </p:sp>
      <p:pic>
        <p:nvPicPr>
          <p:cNvPr id="11" name="Picture 10"/>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pic>
        <p:nvPicPr>
          <p:cNvPr id="2050" name="Picture 2" descr="http://cliparts.co/cliparts/5TR/KX9/5TRKX9zq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875053"/>
            <a:ext cx="3316486" cy="3087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824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ounded Rectangle 13"/>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3" name="TextBox 12"/>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A Kid-Friendly iPad</a:t>
            </a:r>
            <a:endParaRPr lang="en-US" sz="5400" b="1" dirty="0" smtClean="0">
              <a:latin typeface="CreativeFonts1" panose="02000603000000000000" pitchFamily="2" charset="0"/>
              <a:ea typeface="CreativeFonts1" panose="02000603000000000000" pitchFamily="2" charset="0"/>
            </a:endParaRPr>
          </a:p>
        </p:txBody>
      </p:sp>
      <p:sp>
        <p:nvSpPr>
          <p:cNvPr id="15" name="Rounded Rectangle 14"/>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419312" y="5283642"/>
            <a:ext cx="473125" cy="1417146"/>
          </a:xfrm>
          <a:prstGeom prst="rect">
            <a:avLst/>
          </a:prstGeom>
        </p:spPr>
      </p:pic>
      <p:sp>
        <p:nvSpPr>
          <p:cNvPr id="16" name="TextBox 15"/>
          <p:cNvSpPr txBox="1"/>
          <p:nvPr/>
        </p:nvSpPr>
        <p:spPr>
          <a:xfrm>
            <a:off x="567280" y="1906776"/>
            <a:ext cx="8088594" cy="3277820"/>
          </a:xfrm>
          <a:prstGeom prst="rect">
            <a:avLst/>
          </a:prstGeom>
          <a:noFill/>
        </p:spPr>
        <p:txBody>
          <a:bodyPr wrap="square" rtlCol="0">
            <a:spAutoFit/>
          </a:bodyPr>
          <a:lstStyle/>
          <a:p>
            <a:r>
              <a:rPr lang="en-US" sz="3500" dirty="0" smtClean="0">
                <a:latin typeface="CreativeFonts1" panose="02000603000000000000" pitchFamily="2" charset="0"/>
                <a:ea typeface="CreativeFonts1" panose="02000603000000000000" pitchFamily="2" charset="0"/>
              </a:rPr>
              <a:t>*Set up folders &amp; label them - for the kids</a:t>
            </a:r>
          </a:p>
          <a:p>
            <a:endParaRPr lang="en-US" sz="3200" dirty="0" smtClean="0">
              <a:latin typeface="CreativeFonts1" panose="02000603000000000000" pitchFamily="2" charset="0"/>
              <a:ea typeface="CreativeFonts1" panose="02000603000000000000" pitchFamily="2" charset="0"/>
            </a:endParaRPr>
          </a:p>
          <a:p>
            <a:r>
              <a:rPr lang="en-US" sz="3500" dirty="0" smtClean="0">
                <a:latin typeface="CreativeFonts1" panose="02000603000000000000" pitchFamily="2" charset="0"/>
                <a:ea typeface="CreativeFonts1" panose="02000603000000000000" pitchFamily="2" charset="0"/>
              </a:rPr>
              <a:t>*Set up “Quick Apps” for apps your students will be using on a daily basis</a:t>
            </a:r>
          </a:p>
          <a:p>
            <a:endParaRPr lang="en-US" sz="3500" dirty="0">
              <a:latin typeface="CreativeFonts1" panose="02000603000000000000" pitchFamily="2" charset="0"/>
              <a:ea typeface="CreativeFonts1" panose="02000603000000000000" pitchFamily="2" charset="0"/>
            </a:endParaRPr>
          </a:p>
          <a:p>
            <a:r>
              <a:rPr lang="en-US" sz="3500" dirty="0" smtClean="0">
                <a:latin typeface="CreativeFonts1" panose="02000603000000000000" pitchFamily="2" charset="0"/>
                <a:ea typeface="CreativeFonts1" panose="02000603000000000000" pitchFamily="2" charset="0"/>
              </a:rPr>
              <a:t>*Name or number your iPads</a:t>
            </a:r>
            <a:endParaRPr lang="en-US" sz="3500" dirty="0">
              <a:latin typeface="CreativeFonts1" panose="02000603000000000000" pitchFamily="2" charset="0"/>
              <a:ea typeface="CreativeFonts1" panose="02000603000000000000" pitchFamily="2" charset="0"/>
            </a:endParaRPr>
          </a:p>
        </p:txBody>
      </p:sp>
      <p:pic>
        <p:nvPicPr>
          <p:cNvPr id="11" name="Picture 10"/>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Tree>
    <p:extLst>
      <p:ext uri="{BB962C8B-B14F-4D97-AF65-F5344CB8AC3E}">
        <p14:creationId xmlns:p14="http://schemas.microsoft.com/office/powerpoint/2010/main" val="1585102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838199" y="1906777"/>
            <a:ext cx="7605235" cy="4647426"/>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*Introducing iPads to your class</a:t>
            </a:r>
          </a:p>
          <a:p>
            <a:r>
              <a:rPr lang="en-US" sz="4000" dirty="0">
                <a:latin typeface="CreativeFonts1" panose="02000603000000000000" pitchFamily="2" charset="0"/>
                <a:ea typeface="CreativeFonts1" panose="02000603000000000000" pitchFamily="2" charset="0"/>
              </a:rPr>
              <a:t> </a:t>
            </a:r>
            <a:r>
              <a:rPr lang="en-US" sz="4000" dirty="0" smtClean="0">
                <a:latin typeface="CreativeFonts1" panose="02000603000000000000" pitchFamily="2" charset="0"/>
                <a:ea typeface="CreativeFonts1" panose="02000603000000000000" pitchFamily="2" charset="0"/>
              </a:rPr>
              <a:t>    ` </a:t>
            </a:r>
            <a:r>
              <a:rPr lang="en-US" sz="3200" dirty="0" smtClean="0">
                <a:latin typeface="CreativeFonts1" panose="02000603000000000000" pitchFamily="2" charset="0"/>
                <a:ea typeface="CreativeFonts1" panose="02000603000000000000" pitchFamily="2" charset="0"/>
              </a:rPr>
              <a:t>See class iPad presentation</a:t>
            </a:r>
          </a:p>
          <a:p>
            <a:endParaRPr lang="en-US" sz="1600" dirty="0" smtClean="0">
              <a:latin typeface="CreativeFonts1" panose="02000603000000000000" pitchFamily="2" charset="0"/>
              <a:ea typeface="CreativeFonts1" panose="02000603000000000000" pitchFamily="2" charset="0"/>
            </a:endParaRPr>
          </a:p>
          <a:p>
            <a:r>
              <a:rPr lang="en-US" sz="4000" dirty="0" smtClean="0">
                <a:latin typeface="CreativeFonts1" panose="02000603000000000000" pitchFamily="2" charset="0"/>
                <a:ea typeface="CreativeFonts1" panose="02000603000000000000" pitchFamily="2" charset="0"/>
              </a:rPr>
              <a:t>*Slow and steady wins the race!</a:t>
            </a:r>
          </a:p>
          <a:p>
            <a:endParaRPr lang="en-US" sz="2000" dirty="0">
              <a:latin typeface="CreativeFonts1" panose="02000603000000000000" pitchFamily="2" charset="0"/>
              <a:ea typeface="CreativeFonts1" panose="02000603000000000000" pitchFamily="2" charset="0"/>
            </a:endParaRPr>
          </a:p>
          <a:p>
            <a:r>
              <a:rPr lang="en-US" sz="3600" dirty="0" smtClean="0">
                <a:latin typeface="CreativeFonts1" panose="02000603000000000000" pitchFamily="2" charset="0"/>
                <a:ea typeface="CreativeFonts1" panose="02000603000000000000" pitchFamily="2" charset="0"/>
              </a:rPr>
              <a:t>*</a:t>
            </a:r>
            <a:r>
              <a:rPr lang="en-US" sz="2800" dirty="0" smtClean="0">
                <a:latin typeface="CreativeFonts1" panose="02000603000000000000" pitchFamily="2" charset="0"/>
                <a:ea typeface="CreativeFonts1" panose="02000603000000000000" pitchFamily="2" charset="0"/>
              </a:rPr>
              <a:t>Be specific &amp; strict now, to allow for many more learning opportunities as the year progresses.</a:t>
            </a:r>
          </a:p>
          <a:p>
            <a:endParaRPr lang="en-US" sz="4000" dirty="0">
              <a:latin typeface="CreativeFonts1" panose="02000603000000000000" pitchFamily="2" charset="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Let’s Do This!</a:t>
            </a:r>
            <a:endParaRPr lang="en-US" sz="5400" b="1" dirty="0" smtClean="0">
              <a:latin typeface="CreativeFonts1" panose="02000603000000000000" pitchFamily="2" charset="0"/>
              <a:ea typeface="CreativeFonts1" panose="02000603000000000000" pitchFamily="2" charset="0"/>
            </a:endParaRPr>
          </a:p>
        </p:txBody>
      </p:sp>
    </p:spTree>
    <p:extLst>
      <p:ext uri="{BB962C8B-B14F-4D97-AF65-F5344CB8AC3E}">
        <p14:creationId xmlns:p14="http://schemas.microsoft.com/office/powerpoint/2010/main" val="15377139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ounded Rectangle 13"/>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3" name="TextBox 12"/>
          <p:cNvSpPr txBox="1"/>
          <p:nvPr/>
        </p:nvSpPr>
        <p:spPr>
          <a:xfrm>
            <a:off x="838200" y="285425"/>
            <a:ext cx="7620000" cy="830997"/>
          </a:xfrm>
          <a:prstGeom prst="rect">
            <a:avLst/>
          </a:prstGeom>
          <a:noFill/>
        </p:spPr>
        <p:txBody>
          <a:bodyPr wrap="square" rtlCol="0">
            <a:spAutoFit/>
          </a:bodyPr>
          <a:lstStyle/>
          <a:p>
            <a:r>
              <a:rPr lang="en-US" sz="4800" dirty="0" smtClean="0">
                <a:latin typeface="CreativeFonts1" panose="02000603000000000000" pitchFamily="2" charset="0"/>
                <a:ea typeface="CreativeFonts1" panose="02000603000000000000" pitchFamily="2" charset="0"/>
              </a:rPr>
              <a:t>Blended Classroom In Action</a:t>
            </a:r>
            <a:endParaRPr lang="en-US" sz="4800" b="1" dirty="0" smtClean="0">
              <a:latin typeface="CreativeFonts1" panose="02000603000000000000" pitchFamily="2" charset="0"/>
              <a:ea typeface="CreativeFonts1" panose="02000603000000000000" pitchFamily="2" charset="0"/>
            </a:endParaRPr>
          </a:p>
        </p:txBody>
      </p:sp>
      <p:sp>
        <p:nvSpPr>
          <p:cNvPr id="15" name="Rounded Rectangle 14"/>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419312" y="5283642"/>
            <a:ext cx="473125" cy="1417146"/>
          </a:xfrm>
          <a:prstGeom prst="rect">
            <a:avLst/>
          </a:prstGeom>
        </p:spPr>
      </p:pic>
      <p:sp>
        <p:nvSpPr>
          <p:cNvPr id="16" name="TextBox 15"/>
          <p:cNvSpPr txBox="1"/>
          <p:nvPr/>
        </p:nvSpPr>
        <p:spPr>
          <a:xfrm>
            <a:off x="838199" y="1906777"/>
            <a:ext cx="7605235" cy="4401205"/>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*Students need to know. . .</a:t>
            </a:r>
          </a:p>
          <a:p>
            <a:r>
              <a:rPr lang="en-US" sz="4000" dirty="0" smtClean="0">
                <a:latin typeface="CreativeFonts1" panose="02000603000000000000" pitchFamily="2" charset="0"/>
                <a:ea typeface="CreativeFonts1" panose="02000603000000000000" pitchFamily="2" charset="0"/>
              </a:rPr>
              <a:t>* We are all learning by doing in different ways.</a:t>
            </a:r>
          </a:p>
          <a:p>
            <a:r>
              <a:rPr lang="en-US" sz="4000" dirty="0" smtClean="0">
                <a:latin typeface="CreativeFonts1" panose="02000603000000000000" pitchFamily="2" charset="0"/>
                <a:ea typeface="CreativeFonts1" panose="02000603000000000000" pitchFamily="2" charset="0"/>
              </a:rPr>
              <a:t>*What is my job?</a:t>
            </a:r>
          </a:p>
          <a:p>
            <a:r>
              <a:rPr lang="en-US" sz="4000" dirty="0" smtClean="0">
                <a:latin typeface="CreativeFonts1" panose="02000603000000000000" pitchFamily="2" charset="0"/>
                <a:ea typeface="CreativeFonts1" panose="02000603000000000000" pitchFamily="2" charset="0"/>
              </a:rPr>
              <a:t>*What is the teacher’s job?</a:t>
            </a:r>
          </a:p>
          <a:p>
            <a:r>
              <a:rPr lang="en-US" sz="4000" dirty="0" smtClean="0">
                <a:latin typeface="CreativeFonts1" panose="02000603000000000000" pitchFamily="2" charset="0"/>
                <a:ea typeface="CreativeFonts1" panose="02000603000000000000" pitchFamily="2" charset="0"/>
              </a:rPr>
              <a:t>*It is fun to have fun, but you have to know how.</a:t>
            </a:r>
            <a:endParaRPr lang="en-US" sz="4000" dirty="0">
              <a:latin typeface="CreativeFonts1" panose="02000603000000000000" pitchFamily="2" charset="0"/>
              <a:ea typeface="CreativeFonts1" panose="02000603000000000000" pitchFamily="2" charset="0"/>
            </a:endParaRPr>
          </a:p>
        </p:txBody>
      </p:sp>
      <p:pic>
        <p:nvPicPr>
          <p:cNvPr id="11" name="Picture 10"/>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Tree>
    <p:extLst>
      <p:ext uri="{BB962C8B-B14F-4D97-AF65-F5344CB8AC3E}">
        <p14:creationId xmlns:p14="http://schemas.microsoft.com/office/powerpoint/2010/main" val="20360013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906777"/>
            <a:ext cx="8305800" cy="4646422"/>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838199" y="1906777"/>
            <a:ext cx="7605235" cy="707886"/>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Video Clip</a:t>
            </a:r>
            <a:endParaRPr lang="en-US" sz="4000" dirty="0">
              <a:latin typeface="CreativeFonts1" panose="02000603000000000000" pitchFamily="2" charset="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1600200" y="317090"/>
            <a:ext cx="5943600" cy="135930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7612078" y="725045"/>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1152075" y="25843"/>
            <a:ext cx="473125" cy="1417146"/>
          </a:xfrm>
          <a:prstGeom prst="rect">
            <a:avLst/>
          </a:prstGeom>
        </p:spPr>
      </p:pic>
      <p:sp>
        <p:nvSpPr>
          <p:cNvPr id="19" name="TextBox 18"/>
          <p:cNvSpPr txBox="1"/>
          <p:nvPr/>
        </p:nvSpPr>
        <p:spPr>
          <a:xfrm>
            <a:off x="838200" y="285425"/>
            <a:ext cx="7620000" cy="1569660"/>
          </a:xfrm>
          <a:prstGeom prst="rect">
            <a:avLst/>
          </a:prstGeom>
          <a:noFill/>
        </p:spPr>
        <p:txBody>
          <a:bodyPr wrap="square" rtlCol="0">
            <a:spAutoFit/>
          </a:bodyPr>
          <a:lstStyle/>
          <a:p>
            <a:pPr algn="ctr"/>
            <a:r>
              <a:rPr lang="en-US" sz="4800" dirty="0" smtClean="0">
                <a:latin typeface="CreativeFonts1" panose="02000603000000000000" pitchFamily="2" charset="0"/>
                <a:ea typeface="CreativeFonts1" panose="02000603000000000000" pitchFamily="2" charset="0"/>
              </a:rPr>
              <a:t>What Does a Blended Classroom Look Like?</a:t>
            </a:r>
            <a:endParaRPr lang="en-US" sz="4800" b="1" dirty="0" smtClean="0">
              <a:latin typeface="CreativeFonts1" panose="02000603000000000000" pitchFamily="2" charset="0"/>
              <a:ea typeface="CreativeFonts1" panose="02000603000000000000" pitchFamily="2" charset="0"/>
            </a:endParaRPr>
          </a:p>
        </p:txBody>
      </p:sp>
    </p:spTree>
    <p:extLst>
      <p:ext uri="{BB962C8B-B14F-4D97-AF65-F5344CB8AC3E}">
        <p14:creationId xmlns:p14="http://schemas.microsoft.com/office/powerpoint/2010/main" val="63214780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838199" y="1906777"/>
            <a:ext cx="7605235" cy="3185487"/>
          </a:xfrm>
          <a:prstGeom prst="rect">
            <a:avLst/>
          </a:prstGeom>
          <a:noFill/>
        </p:spPr>
        <p:txBody>
          <a:bodyPr wrap="square" rtlCol="0">
            <a:spAutoFit/>
          </a:bodyPr>
          <a:lstStyle/>
          <a:p>
            <a:r>
              <a:rPr lang="en-US" sz="3200" dirty="0" smtClean="0">
                <a:latin typeface="CreativeFonts1" panose="02000603000000000000" pitchFamily="2" charset="0"/>
                <a:ea typeface="CreativeFonts1" panose="02000603000000000000" pitchFamily="2" charset="0"/>
              </a:rPr>
              <a:t>* Before we dive into the millions of amazing educational apps out there, keep in mind:</a:t>
            </a:r>
          </a:p>
          <a:p>
            <a:r>
              <a:rPr lang="en-US" sz="3500" dirty="0" smtClean="0">
                <a:latin typeface="CreativeFonts1" panose="02000603000000000000" pitchFamily="2" charset="0"/>
                <a:ea typeface="CreativeFonts1" panose="02000603000000000000" pitchFamily="2" charset="0"/>
              </a:rPr>
              <a:t>*What do my kids need?</a:t>
            </a:r>
          </a:p>
          <a:p>
            <a:r>
              <a:rPr lang="en-US" sz="3500" dirty="0" smtClean="0">
                <a:latin typeface="CreativeFonts1" panose="02000603000000000000" pitchFamily="2" charset="0"/>
                <a:ea typeface="CreativeFonts1" panose="02000603000000000000" pitchFamily="2" charset="0"/>
              </a:rPr>
              <a:t>*What am I trying to teach?</a:t>
            </a:r>
          </a:p>
          <a:p>
            <a:r>
              <a:rPr lang="en-US" sz="3500" dirty="0" smtClean="0">
                <a:latin typeface="CreativeFonts1" panose="02000603000000000000" pitchFamily="2" charset="0"/>
                <a:ea typeface="CreativeFonts1" panose="02000603000000000000" pitchFamily="2" charset="0"/>
              </a:rPr>
              <a:t>*What are we working on/towards?</a:t>
            </a:r>
            <a:endParaRPr lang="en-US" sz="3500" dirty="0">
              <a:latin typeface="CreativeFonts1" panose="02000603000000000000" pitchFamily="2" charset="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An App for Everything!</a:t>
            </a:r>
            <a:endParaRPr lang="en-US" sz="5400" b="1" dirty="0" smtClean="0">
              <a:latin typeface="CreativeFonts1" panose="02000603000000000000" pitchFamily="2" charset="0"/>
              <a:ea typeface="CreativeFonts1" panose="02000603000000000000" pitchFamily="2" charset="0"/>
            </a:endParaRPr>
          </a:p>
        </p:txBody>
      </p:sp>
    </p:spTree>
    <p:extLst>
      <p:ext uri="{BB962C8B-B14F-4D97-AF65-F5344CB8AC3E}">
        <p14:creationId xmlns:p14="http://schemas.microsoft.com/office/powerpoint/2010/main" val="46065973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838199" y="1906777"/>
            <a:ext cx="7605235" cy="4647426"/>
          </a:xfrm>
          <a:prstGeom prst="rect">
            <a:avLst/>
          </a:prstGeom>
          <a:noFill/>
        </p:spPr>
        <p:txBody>
          <a:bodyPr wrap="square" rtlCol="0">
            <a:spAutoFit/>
          </a:bodyPr>
          <a:lstStyle/>
          <a:p>
            <a:r>
              <a:rPr lang="en-US" sz="3200" dirty="0" smtClean="0">
                <a:latin typeface="CreativeFonts1" panose="02000603000000000000" pitchFamily="2" charset="0"/>
                <a:ea typeface="CreativeFonts1" panose="02000603000000000000" pitchFamily="2" charset="0"/>
              </a:rPr>
              <a:t>* Do you have a site you LOVE to use, but it doesn’t have it’s own app?</a:t>
            </a:r>
          </a:p>
          <a:p>
            <a:r>
              <a:rPr lang="en-US" sz="4000" dirty="0" smtClean="0">
                <a:latin typeface="CreativeFonts1" panose="02000603000000000000" pitchFamily="2" charset="0"/>
                <a:ea typeface="CreativeFonts1" panose="02000603000000000000" pitchFamily="2" charset="0"/>
              </a:rPr>
              <a:t>*Make it into an “app!”</a:t>
            </a:r>
          </a:p>
          <a:p>
            <a:r>
              <a:rPr lang="en-US" sz="3200" dirty="0" smtClean="0">
                <a:latin typeface="CreativeFonts1" panose="02000603000000000000" pitchFamily="2" charset="0"/>
                <a:ea typeface="CreativeFonts1" panose="02000603000000000000" pitchFamily="2" charset="0"/>
              </a:rPr>
              <a:t>&gt;Use Safari</a:t>
            </a:r>
          </a:p>
          <a:p>
            <a:r>
              <a:rPr lang="en-US" sz="3200" dirty="0" smtClean="0">
                <a:latin typeface="CreativeFonts1" panose="02000603000000000000" pitchFamily="2" charset="0"/>
                <a:ea typeface="CreativeFonts1" panose="02000603000000000000" pitchFamily="2" charset="0"/>
              </a:rPr>
              <a:t>&gt;Go to the site</a:t>
            </a:r>
          </a:p>
          <a:p>
            <a:r>
              <a:rPr lang="en-US" sz="3200" dirty="0" smtClean="0">
                <a:latin typeface="CreativeFonts1" panose="02000603000000000000" pitchFamily="2" charset="0"/>
                <a:ea typeface="CreativeFonts1" panose="02000603000000000000" pitchFamily="2" charset="0"/>
              </a:rPr>
              <a:t>&gt;Click on </a:t>
            </a:r>
          </a:p>
          <a:p>
            <a:r>
              <a:rPr lang="en-US" sz="3200" dirty="0" smtClean="0">
                <a:latin typeface="CreativeFonts1" panose="02000603000000000000" pitchFamily="2" charset="0"/>
                <a:ea typeface="CreativeFonts1" panose="02000603000000000000" pitchFamily="2" charset="0"/>
              </a:rPr>
              <a:t>&gt;Tap “Add to Home Screen”</a:t>
            </a:r>
          </a:p>
          <a:p>
            <a:r>
              <a:rPr lang="en-US" sz="3200" dirty="0" smtClean="0">
                <a:latin typeface="CreativeFonts1" panose="02000603000000000000" pitchFamily="2" charset="0"/>
                <a:ea typeface="CreativeFonts1" panose="02000603000000000000" pitchFamily="2" charset="0"/>
              </a:rPr>
              <a:t>&gt;Name it</a:t>
            </a:r>
          </a:p>
          <a:p>
            <a:r>
              <a:rPr lang="en-US" sz="3200" dirty="0" smtClean="0">
                <a:latin typeface="CreativeFonts1" panose="02000603000000000000" pitchFamily="2" charset="0"/>
                <a:ea typeface="CreativeFonts1" panose="02000603000000000000" pitchFamily="2" charset="0"/>
              </a:rPr>
              <a:t>&gt;Ta-dah!  </a:t>
            </a:r>
            <a:endParaRPr lang="en-US" sz="3200" dirty="0">
              <a:latin typeface="CreativeFonts1" panose="02000603000000000000" pitchFamily="2" charset="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Make Your Own “App”</a:t>
            </a:r>
            <a:endParaRPr lang="en-US" sz="5400" b="1" dirty="0" smtClean="0">
              <a:latin typeface="CreativeFonts1" panose="02000603000000000000" pitchFamily="2" charset="0"/>
              <a:ea typeface="CreativeFonts1" panose="02000603000000000000" pitchFamily="2" charset="0"/>
            </a:endParaRPr>
          </a:p>
        </p:txBody>
      </p:sp>
      <p:pic>
        <p:nvPicPr>
          <p:cNvPr id="1026" name="Picture 2" descr="https://sharechair.files.wordpress.com/2013/09/photo-skitch-document-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1207" b="71865"/>
          <a:stretch/>
        </p:blipFill>
        <p:spPr bwMode="auto">
          <a:xfrm>
            <a:off x="2666998" y="4478524"/>
            <a:ext cx="1637805" cy="5176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srv.worldstart.net/images/ct-images/2015/02/ipadbkmkhome-450x329.png"/>
          <p:cNvPicPr>
            <a:picLocks noChangeAspect="1" noChangeArrowheads="1"/>
          </p:cNvPicPr>
          <p:nvPr/>
        </p:nvPicPr>
        <p:blipFill rotWithShape="1">
          <a:blip r:embed="rId5">
            <a:extLst>
              <a:ext uri="{28A0092B-C50C-407E-A947-70E740481C1C}">
                <a14:useLocalDpi xmlns:a14="http://schemas.microsoft.com/office/drawing/2010/main" val="0"/>
              </a:ext>
            </a:extLst>
          </a:blip>
          <a:srcRect l="22834" t="33111" r="18984"/>
          <a:stretch/>
        </p:blipFill>
        <p:spPr bwMode="auto">
          <a:xfrm>
            <a:off x="5638800" y="4541760"/>
            <a:ext cx="1981200" cy="1665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06293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1066800" y="1295400"/>
            <a:ext cx="6593926" cy="4884746"/>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679896" y="1634533"/>
            <a:ext cx="7010400" cy="4524315"/>
          </a:xfrm>
          <a:prstGeom prst="rect">
            <a:avLst/>
          </a:prstGeom>
          <a:noFill/>
        </p:spPr>
        <p:txBody>
          <a:bodyPr wrap="square" rtlCol="0">
            <a:spAutoFit/>
          </a:bodyPr>
          <a:lstStyle/>
          <a:p>
            <a:pPr algn="ctr"/>
            <a:r>
              <a:rPr lang="en-US" sz="7200" dirty="0" smtClean="0">
                <a:latin typeface="CreativeFonts1" panose="02000603000000000000" pitchFamily="2" charset="0"/>
                <a:ea typeface="CreativeFonts1" panose="02000603000000000000" pitchFamily="2" charset="0"/>
              </a:rPr>
              <a:t>Using iPads </a:t>
            </a:r>
            <a:endParaRPr lang="en-US" sz="7200" dirty="0">
              <a:latin typeface="CreativeFonts1" panose="02000603000000000000" pitchFamily="2" charset="0"/>
              <a:ea typeface="CreativeFonts1" panose="02000603000000000000" pitchFamily="2" charset="0"/>
            </a:endParaRPr>
          </a:p>
          <a:p>
            <a:pPr algn="ctr"/>
            <a:r>
              <a:rPr lang="en-US" sz="7200" dirty="0" smtClean="0">
                <a:latin typeface="CreativeFonts1" panose="02000603000000000000" pitchFamily="2" charset="0"/>
                <a:ea typeface="CreativeFonts1" panose="02000603000000000000" pitchFamily="2" charset="0"/>
              </a:rPr>
              <a:t>in a </a:t>
            </a:r>
          </a:p>
          <a:p>
            <a:pPr algn="ctr"/>
            <a:r>
              <a:rPr lang="en-US" sz="7200" dirty="0" smtClean="0">
                <a:latin typeface="CreativeFonts1" panose="02000603000000000000" pitchFamily="2" charset="0"/>
                <a:ea typeface="CreativeFonts1" panose="02000603000000000000" pitchFamily="2" charset="0"/>
              </a:rPr>
              <a:t>Primary Classroom</a:t>
            </a:r>
            <a:endParaRPr lang="en-US" sz="7200" dirty="0">
              <a:latin typeface="CreativeFonts1" panose="02000603000000000000" pitchFamily="2" charset="0"/>
              <a:ea typeface="CreativeFonts1" panose="02000603000000000000" pitchFamily="2" charset="0"/>
            </a:endParaRPr>
          </a:p>
        </p:txBody>
      </p:sp>
      <p:pic>
        <p:nvPicPr>
          <p:cNvPr id="16" name="Picture 15"/>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902366" y="448757"/>
            <a:ext cx="900745" cy="2697991"/>
          </a:xfrm>
          <a:prstGeom prst="rect">
            <a:avLst/>
          </a:prstGeom>
        </p:spPr>
      </p:pic>
      <p:pic>
        <p:nvPicPr>
          <p:cNvPr id="17" name="Picture 16"/>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6960053" y="4418342"/>
            <a:ext cx="820403" cy="2457343"/>
          </a:xfrm>
          <a:prstGeom prst="rect">
            <a:avLst/>
          </a:prstGeom>
        </p:spPr>
      </p:pic>
    </p:spTree>
    <p:extLst>
      <p:ext uri="{BB962C8B-B14F-4D97-AF65-F5344CB8AC3E}">
        <p14:creationId xmlns:p14="http://schemas.microsoft.com/office/powerpoint/2010/main" val="15772223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010400"/>
          </a:xfrm>
          <a:prstGeom prst="rect">
            <a:avLst/>
          </a:prstGeom>
        </p:spPr>
      </p:pic>
      <p:sp>
        <p:nvSpPr>
          <p:cNvPr id="14" name="Rounded Rectangle 13"/>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3" name="TextBox 12"/>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Q R Codes</a:t>
            </a:r>
            <a:endParaRPr lang="en-US" sz="5400" b="1" dirty="0" smtClean="0">
              <a:latin typeface="CreativeFonts1" panose="02000603000000000000" pitchFamily="2" charset="0"/>
              <a:ea typeface="CreativeFonts1" panose="02000603000000000000" pitchFamily="2" charset="0"/>
            </a:endParaRPr>
          </a:p>
        </p:txBody>
      </p:sp>
      <p:sp>
        <p:nvSpPr>
          <p:cNvPr id="15" name="Rounded Rectangle 14"/>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419312" y="5283642"/>
            <a:ext cx="473125" cy="1417146"/>
          </a:xfrm>
          <a:prstGeom prst="rect">
            <a:avLst/>
          </a:prstGeom>
        </p:spPr>
      </p:pic>
      <p:sp>
        <p:nvSpPr>
          <p:cNvPr id="16" name="TextBox 15"/>
          <p:cNvSpPr txBox="1"/>
          <p:nvPr/>
        </p:nvSpPr>
        <p:spPr>
          <a:xfrm>
            <a:off x="838199" y="1906777"/>
            <a:ext cx="7605235" cy="3785652"/>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 What are QR Codes?</a:t>
            </a:r>
          </a:p>
          <a:p>
            <a:r>
              <a:rPr lang="en-US" sz="4000" dirty="0" smtClean="0">
                <a:latin typeface="CreativeFonts1" panose="02000603000000000000" pitchFamily="2" charset="0"/>
                <a:ea typeface="CreativeFonts1" panose="02000603000000000000" pitchFamily="2" charset="0"/>
              </a:rPr>
              <a:t>*Make your own QR Codes. . . </a:t>
            </a:r>
          </a:p>
          <a:p>
            <a:r>
              <a:rPr lang="en-US" sz="4000" dirty="0">
                <a:latin typeface="CreativeFonts1" panose="02000603000000000000" pitchFamily="2" charset="0"/>
                <a:ea typeface="CreativeFonts1" panose="02000603000000000000" pitchFamily="2" charset="0"/>
              </a:rPr>
              <a:t> </a:t>
            </a:r>
            <a:r>
              <a:rPr lang="en-US" sz="4000" dirty="0" smtClean="0">
                <a:latin typeface="CreativeFonts1" panose="02000603000000000000" pitchFamily="2" charset="0"/>
                <a:ea typeface="CreativeFonts1" panose="02000603000000000000" pitchFamily="2" charset="0"/>
                <a:hlinkClick r:id="rId4"/>
              </a:rPr>
              <a:t>www.qrstuff.com</a:t>
            </a:r>
            <a:endParaRPr lang="en-US" sz="4000" dirty="0" smtClean="0">
              <a:latin typeface="CreativeFonts1" panose="02000603000000000000" pitchFamily="2" charset="0"/>
              <a:ea typeface="CreativeFonts1" panose="02000603000000000000" pitchFamily="2" charset="0"/>
            </a:endParaRPr>
          </a:p>
          <a:p>
            <a:r>
              <a:rPr lang="en-US" sz="4000" dirty="0" smtClean="0">
                <a:latin typeface="CreativeFonts1" panose="02000603000000000000" pitchFamily="2" charset="0"/>
                <a:ea typeface="CreativeFonts1" panose="02000603000000000000" pitchFamily="2" charset="0"/>
              </a:rPr>
              <a:t>* Get a QR Reading App</a:t>
            </a:r>
          </a:p>
          <a:p>
            <a:endParaRPr lang="en-US" sz="4000" dirty="0" smtClean="0">
              <a:latin typeface="CreativeFonts1" panose="02000603000000000000" pitchFamily="2" charset="0"/>
              <a:ea typeface="CreativeFonts1" panose="02000603000000000000" pitchFamily="2" charset="0"/>
            </a:endParaRPr>
          </a:p>
          <a:p>
            <a:r>
              <a:rPr lang="en-US" sz="4000" dirty="0" smtClean="0">
                <a:latin typeface="CreativeFonts1" panose="02000603000000000000" pitchFamily="2" charset="0"/>
                <a:ea typeface="CreativeFonts1" panose="02000603000000000000" pitchFamily="2" charset="0"/>
              </a:rPr>
              <a:t>*Try Out QR samples!</a:t>
            </a:r>
            <a:endParaRPr lang="en-US" sz="4000" dirty="0">
              <a:latin typeface="CreativeFonts1" panose="02000603000000000000" pitchFamily="2" charset="0"/>
              <a:ea typeface="CreativeFonts1" panose="02000603000000000000" pitchFamily="2" charset="0"/>
            </a:endParaRPr>
          </a:p>
        </p:txBody>
      </p:sp>
      <p:pic>
        <p:nvPicPr>
          <p:cNvPr id="11" name="Picture 10"/>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Tree>
    <p:extLst>
      <p:ext uri="{BB962C8B-B14F-4D97-AF65-F5344CB8AC3E}">
        <p14:creationId xmlns:p14="http://schemas.microsoft.com/office/powerpoint/2010/main" val="22185940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14" name="Rounded Rectangle 13"/>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3" name="TextBox 12"/>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Must Use Apps</a:t>
            </a:r>
            <a:endParaRPr lang="en-US" sz="5400" b="1" dirty="0" smtClean="0">
              <a:latin typeface="CreativeFonts1" panose="02000603000000000000" pitchFamily="2" charset="0"/>
              <a:ea typeface="CreativeFonts1" panose="02000603000000000000" pitchFamily="2" charset="0"/>
            </a:endParaRPr>
          </a:p>
        </p:txBody>
      </p:sp>
      <p:sp>
        <p:nvSpPr>
          <p:cNvPr id="15" name="Rounded Rectangle 14"/>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419312" y="5283642"/>
            <a:ext cx="473125" cy="1417146"/>
          </a:xfrm>
          <a:prstGeom prst="rect">
            <a:avLst/>
          </a:prstGeom>
        </p:spPr>
      </p:pic>
      <p:sp>
        <p:nvSpPr>
          <p:cNvPr id="16" name="TextBox 15"/>
          <p:cNvSpPr txBox="1"/>
          <p:nvPr/>
        </p:nvSpPr>
        <p:spPr>
          <a:xfrm>
            <a:off x="567280" y="1791086"/>
            <a:ext cx="8088594" cy="4924425"/>
          </a:xfrm>
          <a:prstGeom prst="rect">
            <a:avLst/>
          </a:prstGeom>
          <a:noFill/>
        </p:spPr>
        <p:txBody>
          <a:bodyPr wrap="square" rtlCol="0">
            <a:spAutoFit/>
          </a:bodyPr>
          <a:lstStyle/>
          <a:p>
            <a:r>
              <a:rPr lang="en-US" sz="2800" dirty="0" smtClean="0">
                <a:latin typeface="CreativeFonts1" panose="02000603000000000000" pitchFamily="2" charset="0"/>
                <a:ea typeface="CreativeFonts1" panose="02000603000000000000" pitchFamily="2" charset="0"/>
              </a:rPr>
              <a:t>* Spelling City</a:t>
            </a:r>
          </a:p>
          <a:p>
            <a:r>
              <a:rPr lang="en-US" sz="2400" dirty="0" smtClean="0">
                <a:latin typeface="CreativeFonts1" panose="02000603000000000000" pitchFamily="2" charset="0"/>
                <a:ea typeface="CreativeFonts1" panose="02000603000000000000" pitchFamily="2" charset="0"/>
              </a:rPr>
              <a:t>&gt; Must have a subscription to have full access to everything</a:t>
            </a:r>
          </a:p>
          <a:p>
            <a:endParaRPr lang="en-US" sz="1200" dirty="0" smtClean="0">
              <a:latin typeface="CreativeFonts1" panose="02000603000000000000" pitchFamily="2" charset="0"/>
              <a:ea typeface="CreativeFonts1" panose="02000603000000000000" pitchFamily="2" charset="0"/>
            </a:endParaRPr>
          </a:p>
          <a:p>
            <a:r>
              <a:rPr lang="en-US" sz="2800" dirty="0" smtClean="0">
                <a:latin typeface="CreativeFonts1" panose="02000603000000000000" pitchFamily="2" charset="0"/>
                <a:ea typeface="CreativeFonts1" panose="02000603000000000000" pitchFamily="2" charset="0"/>
              </a:rPr>
              <a:t>*AR</a:t>
            </a:r>
          </a:p>
          <a:p>
            <a:r>
              <a:rPr lang="en-US" sz="2800" dirty="0" smtClean="0">
                <a:latin typeface="CreativeFonts1" panose="02000603000000000000" pitchFamily="2" charset="0"/>
                <a:ea typeface="CreativeFonts1" panose="02000603000000000000" pitchFamily="2" charset="0"/>
              </a:rPr>
              <a:t>&gt;Must have a subscription to use</a:t>
            </a:r>
          </a:p>
          <a:p>
            <a:endParaRPr lang="en-US" sz="1600" dirty="0" smtClean="0">
              <a:latin typeface="CreativeFonts1" panose="02000603000000000000" pitchFamily="2" charset="0"/>
              <a:ea typeface="CreativeFonts1" panose="02000603000000000000" pitchFamily="2" charset="0"/>
            </a:endParaRPr>
          </a:p>
          <a:p>
            <a:r>
              <a:rPr lang="en-US" sz="2800" dirty="0" smtClean="0">
                <a:latin typeface="CreativeFonts1" panose="02000603000000000000" pitchFamily="2" charset="0"/>
                <a:ea typeface="CreativeFonts1" panose="02000603000000000000" pitchFamily="2" charset="0"/>
              </a:rPr>
              <a:t>*</a:t>
            </a:r>
            <a:r>
              <a:rPr lang="en-US" sz="2800" dirty="0" err="1" smtClean="0">
                <a:latin typeface="CreativeFonts1" panose="02000603000000000000" pitchFamily="2" charset="0"/>
                <a:ea typeface="CreativeFonts1" panose="02000603000000000000" pitchFamily="2" charset="0"/>
              </a:rPr>
              <a:t>Xtra</a:t>
            </a:r>
            <a:r>
              <a:rPr lang="en-US" sz="2800" dirty="0" smtClean="0">
                <a:latin typeface="CreativeFonts1" panose="02000603000000000000" pitchFamily="2" charset="0"/>
                <a:ea typeface="CreativeFonts1" panose="02000603000000000000" pitchFamily="2" charset="0"/>
              </a:rPr>
              <a:t> Math</a:t>
            </a:r>
          </a:p>
          <a:p>
            <a:r>
              <a:rPr lang="en-US" sz="2800" dirty="0" smtClean="0">
                <a:latin typeface="CreativeFonts1" panose="02000603000000000000" pitchFamily="2" charset="0"/>
                <a:ea typeface="CreativeFonts1" panose="02000603000000000000" pitchFamily="2" charset="0"/>
              </a:rPr>
              <a:t>&gt;$4.99 for App, Site is Free</a:t>
            </a:r>
          </a:p>
          <a:p>
            <a:endParaRPr lang="en-US" sz="1400" dirty="0" smtClean="0">
              <a:latin typeface="CreativeFonts1" panose="02000603000000000000" pitchFamily="2" charset="0"/>
              <a:ea typeface="CreativeFonts1" panose="02000603000000000000" pitchFamily="2" charset="0"/>
            </a:endParaRPr>
          </a:p>
          <a:p>
            <a:r>
              <a:rPr lang="en-US" sz="2800" dirty="0" smtClean="0">
                <a:latin typeface="CreativeFonts1" panose="02000603000000000000" pitchFamily="2" charset="0"/>
                <a:ea typeface="CreativeFonts1" panose="02000603000000000000" pitchFamily="2" charset="0"/>
              </a:rPr>
              <a:t>*Brain Pop (Brain Pop Jr, Brain Pop ESL)</a:t>
            </a:r>
          </a:p>
          <a:p>
            <a:r>
              <a:rPr lang="en-US" sz="2000" dirty="0" smtClean="0">
                <a:latin typeface="CreativeFonts1" panose="02000603000000000000" pitchFamily="2" charset="0"/>
                <a:ea typeface="CreativeFonts1" panose="02000603000000000000" pitchFamily="2" charset="0"/>
              </a:rPr>
              <a:t>&gt;Free video of the week, get the subscription for full access to all videos at any time</a:t>
            </a:r>
          </a:p>
          <a:p>
            <a:endParaRPr lang="en-US" sz="4000" dirty="0">
              <a:latin typeface="CreativeFonts1" panose="02000603000000000000" pitchFamily="2" charset="0"/>
              <a:ea typeface="CreativeFonts1" panose="02000603000000000000" pitchFamily="2" charset="0"/>
            </a:endParaRPr>
          </a:p>
        </p:txBody>
      </p:sp>
      <p:pic>
        <p:nvPicPr>
          <p:cNvPr id="11" name="Picture 10"/>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pic>
        <p:nvPicPr>
          <p:cNvPr id="3074" name="Picture 2" descr="http://digitaljlearning.org/sites/default/files/VocabularySpellingCit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1275499"/>
            <a:ext cx="1031174" cy="10311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thewarrinerschool.co.uk/_site/data/files/users/11/images/CC9E5468A505D87CAE6843CE4C1E03B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857500"/>
            <a:ext cx="1219199"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nscsd.org/webpages/lbertone/imageGallery/xtramat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4100" y="3686756"/>
            <a:ext cx="1315687" cy="56654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dufreeware.files.wordpress.com/2013/01/xtramathmistak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9200" y="4130705"/>
            <a:ext cx="1295399" cy="77981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a2.mzstatic.com/us/r30/Purple6/v4/4a/5a/9f/4a5a9fc9-ab82-d775-a2fc-3aa6a1bf0fb5/screen640x640.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95697" y="4095456"/>
            <a:ext cx="1597325" cy="89849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d1e2bohyu2u2w9.cloudfront.net/sites/default/files/experience-media-file/brain_pop_esl_car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11673" y="5678082"/>
            <a:ext cx="1112527" cy="111252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www.valdosta.edu/~slhunter/brainpop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44302" y="5716343"/>
            <a:ext cx="1217683" cy="907728"/>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moboces.schoolwires.net/cms/lib09/NY01914077/Centricity/Domain/29/CIS%20Image%20Folder/brain-pop-jr-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93830" y="5678082"/>
            <a:ext cx="838222" cy="8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0716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583227" y="1821863"/>
            <a:ext cx="8155676" cy="4585871"/>
          </a:xfrm>
          <a:prstGeom prst="rect">
            <a:avLst/>
          </a:prstGeom>
          <a:noFill/>
        </p:spPr>
        <p:txBody>
          <a:bodyPr wrap="square" rtlCol="0">
            <a:spAutoFit/>
          </a:bodyPr>
          <a:lstStyle/>
          <a:p>
            <a:r>
              <a:rPr lang="en-US" sz="3200" dirty="0" smtClean="0">
                <a:latin typeface="CreativeFonts1" panose="02000603000000000000" pitchFamily="2" charset="0"/>
                <a:ea typeface="CreativeFonts1" panose="02000603000000000000" pitchFamily="2" charset="0"/>
              </a:rPr>
              <a:t>Puppet Pals- FREE</a:t>
            </a:r>
          </a:p>
          <a:p>
            <a:r>
              <a:rPr lang="en-US" sz="2000" dirty="0" smtClean="0">
                <a:ea typeface="CreativeFonts1" panose="02000603000000000000" pitchFamily="2" charset="0"/>
              </a:rPr>
              <a:t> </a:t>
            </a:r>
            <a:r>
              <a:rPr lang="en-US" sz="2000" dirty="0">
                <a:latin typeface="CreativeFonts1" panose="02000603000000000000" pitchFamily="2" charset="0"/>
                <a:ea typeface="CreativeFonts1" panose="02000603000000000000" pitchFamily="2" charset="0"/>
              </a:rPr>
              <a:t>&gt;</a:t>
            </a:r>
            <a:r>
              <a:rPr lang="en-US" sz="2000" dirty="0" smtClean="0">
                <a:ea typeface="CreativeFonts1" panose="02000603000000000000" pitchFamily="2" charset="0"/>
              </a:rPr>
              <a:t>Students can animate and record audio to go along with their writing</a:t>
            </a:r>
          </a:p>
          <a:p>
            <a:endParaRPr lang="en-US" sz="600" dirty="0" smtClean="0">
              <a:latin typeface="CreativeFonts1" panose="02000603000000000000" pitchFamily="2" charset="0"/>
              <a:ea typeface="CreativeFonts1" panose="02000603000000000000" pitchFamily="2" charset="0"/>
            </a:endParaRPr>
          </a:p>
          <a:p>
            <a:r>
              <a:rPr lang="en-US" sz="3200" dirty="0" smtClean="0">
                <a:latin typeface="CreativeFonts1" panose="02000603000000000000" pitchFamily="2" charset="0"/>
                <a:ea typeface="CreativeFonts1" panose="02000603000000000000" pitchFamily="2" charset="0"/>
              </a:rPr>
              <a:t>Sock Puppets- FREE</a:t>
            </a:r>
          </a:p>
          <a:p>
            <a:r>
              <a:rPr lang="en-US" sz="2000" dirty="0">
                <a:latin typeface="CreativeFonts1" panose="02000603000000000000" pitchFamily="2" charset="0"/>
                <a:ea typeface="CreativeFonts1" panose="02000603000000000000" pitchFamily="2" charset="0"/>
              </a:rPr>
              <a:t>&gt;</a:t>
            </a:r>
            <a:r>
              <a:rPr lang="en-US" sz="2000" dirty="0" smtClean="0">
                <a:ea typeface="CreativeFonts1" panose="02000603000000000000" pitchFamily="2" charset="0"/>
              </a:rPr>
              <a:t>Students use sock puppets and their own voice to read </a:t>
            </a:r>
          </a:p>
          <a:p>
            <a:r>
              <a:rPr lang="en-US" sz="2000" dirty="0" smtClean="0">
                <a:ea typeface="CreativeFonts1" panose="02000603000000000000" pitchFamily="2" charset="0"/>
              </a:rPr>
              <a:t>bring their story to life</a:t>
            </a:r>
          </a:p>
          <a:p>
            <a:endParaRPr lang="en-US" sz="800" dirty="0">
              <a:latin typeface="CreativeFonts1" panose="02000603000000000000" pitchFamily="2" charset="0"/>
              <a:ea typeface="CreativeFonts1" panose="02000603000000000000" pitchFamily="2" charset="0"/>
            </a:endParaRPr>
          </a:p>
          <a:p>
            <a:r>
              <a:rPr lang="en-US" sz="3200" dirty="0" err="1" smtClean="0">
                <a:latin typeface="CreativeFonts1" panose="02000603000000000000" pitchFamily="2" charset="0"/>
                <a:ea typeface="CreativeFonts1" panose="02000603000000000000" pitchFamily="2" charset="0"/>
              </a:rPr>
              <a:t>Toontastic</a:t>
            </a:r>
            <a:r>
              <a:rPr lang="en-US" sz="3200" dirty="0" smtClean="0">
                <a:latin typeface="CreativeFonts1" panose="02000603000000000000" pitchFamily="2" charset="0"/>
                <a:ea typeface="CreativeFonts1" panose="02000603000000000000" pitchFamily="2" charset="0"/>
              </a:rPr>
              <a:t>- FREE</a:t>
            </a:r>
          </a:p>
          <a:p>
            <a:r>
              <a:rPr lang="en-US" sz="2400" dirty="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Students can animate and record audio </a:t>
            </a:r>
          </a:p>
          <a:p>
            <a:endParaRPr lang="en-US" sz="600" dirty="0">
              <a:latin typeface="CreativeFonts1" panose="02000603000000000000" pitchFamily="2" charset="0"/>
              <a:ea typeface="CreativeFonts1" panose="02000603000000000000" pitchFamily="2" charset="0"/>
            </a:endParaRPr>
          </a:p>
          <a:p>
            <a:r>
              <a:rPr lang="en-US" sz="3200" dirty="0" err="1" smtClean="0">
                <a:latin typeface="CreativeFonts1" panose="02000603000000000000" pitchFamily="2" charset="0"/>
                <a:ea typeface="CreativeFonts1" panose="02000603000000000000" pitchFamily="2" charset="0"/>
              </a:rPr>
              <a:t>Voicethread</a:t>
            </a:r>
            <a:r>
              <a:rPr lang="en-US" sz="3200" dirty="0" smtClean="0">
                <a:latin typeface="CreativeFonts1" panose="02000603000000000000" pitchFamily="2" charset="0"/>
                <a:ea typeface="CreativeFonts1" panose="02000603000000000000" pitchFamily="2" charset="0"/>
              </a:rPr>
              <a:t>- FREE </a:t>
            </a:r>
          </a:p>
          <a:p>
            <a:r>
              <a:rPr lang="en-US" sz="2000" dirty="0" smtClean="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Students can have ‘Book Talks’ and conversations about text that is displayed on the screen.  </a:t>
            </a:r>
          </a:p>
          <a:p>
            <a:r>
              <a:rPr lang="en-US" sz="2000" dirty="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They can even draw on the screen and add text to text bubbles. </a:t>
            </a:r>
            <a:endParaRPr lang="en-US" sz="3600" dirty="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769441"/>
          </a:xfrm>
          <a:prstGeom prst="rect">
            <a:avLst/>
          </a:prstGeom>
          <a:noFill/>
        </p:spPr>
        <p:txBody>
          <a:bodyPr wrap="square" rtlCol="0">
            <a:spAutoFit/>
          </a:bodyPr>
          <a:lstStyle/>
          <a:p>
            <a:r>
              <a:rPr lang="en-US" sz="4400" dirty="0" smtClean="0">
                <a:latin typeface="CreativeFonts1" panose="02000603000000000000" pitchFamily="2" charset="0"/>
                <a:ea typeface="CreativeFonts1" panose="02000603000000000000" pitchFamily="2" charset="0"/>
              </a:rPr>
              <a:t>Writers Workshop/Presentation</a:t>
            </a:r>
            <a:endParaRPr lang="en-US" sz="4400" b="1" dirty="0" smtClean="0">
              <a:latin typeface="CreativeFonts1" panose="02000603000000000000" pitchFamily="2" charset="0"/>
              <a:ea typeface="CreativeFonts1" panose="02000603000000000000" pitchFamily="2" charset="0"/>
            </a:endParaRPr>
          </a:p>
        </p:txBody>
      </p:sp>
      <p:pic>
        <p:nvPicPr>
          <p:cNvPr id="1026" name="Picture 2" descr="iPad Screenshot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0179" y="1245371"/>
            <a:ext cx="14478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Phone Screenshot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5477" y="2591789"/>
            <a:ext cx="2438398" cy="13715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Pad Screenshot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3803385"/>
            <a:ext cx="1449620" cy="10872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Phone Screenshot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2033" y="4577846"/>
            <a:ext cx="1301967" cy="2312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2674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583227" y="1821863"/>
            <a:ext cx="8155676" cy="3970318"/>
          </a:xfrm>
          <a:prstGeom prst="rect">
            <a:avLst/>
          </a:prstGeom>
          <a:noFill/>
        </p:spPr>
        <p:txBody>
          <a:bodyPr wrap="square" rtlCol="0">
            <a:spAutoFit/>
          </a:bodyPr>
          <a:lstStyle/>
          <a:p>
            <a:r>
              <a:rPr lang="en-US" sz="3200" dirty="0" err="1" smtClean="0">
                <a:latin typeface="CreativeFonts1" panose="02000603000000000000" pitchFamily="2" charset="0"/>
                <a:ea typeface="CreativeFonts1" panose="02000603000000000000" pitchFamily="2" charset="0"/>
              </a:rPr>
              <a:t>Telligami</a:t>
            </a:r>
            <a:r>
              <a:rPr lang="en-US" sz="3200" dirty="0" smtClean="0">
                <a:latin typeface="CreativeFonts1" panose="02000603000000000000" pitchFamily="2" charset="0"/>
                <a:ea typeface="CreativeFonts1" panose="02000603000000000000" pitchFamily="2" charset="0"/>
              </a:rPr>
              <a:t>  FREE &amp; Paid Version</a:t>
            </a:r>
          </a:p>
          <a:p>
            <a:r>
              <a:rPr lang="en-US" sz="2000" dirty="0" smtClean="0">
                <a:ea typeface="CreativeFonts1" panose="02000603000000000000" pitchFamily="2" charset="0"/>
              </a:rPr>
              <a:t>*See sample on webpage</a:t>
            </a:r>
          </a:p>
          <a:p>
            <a:r>
              <a:rPr lang="en-US" sz="2000" dirty="0" smtClean="0">
                <a:ea typeface="CreativeFonts1" panose="02000603000000000000" pitchFamily="2" charset="0"/>
              </a:rPr>
              <a:t>*Kids LOVE this</a:t>
            </a:r>
          </a:p>
          <a:p>
            <a:r>
              <a:rPr lang="en-US" sz="2000" dirty="0" smtClean="0">
                <a:ea typeface="CreativeFonts1" panose="02000603000000000000" pitchFamily="2" charset="0"/>
              </a:rPr>
              <a:t>* I use for book response &amp; answering comprehension questions</a:t>
            </a:r>
          </a:p>
          <a:p>
            <a:r>
              <a:rPr lang="en-US" sz="2000" dirty="0" smtClean="0">
                <a:ea typeface="CreativeFonts1" panose="02000603000000000000" pitchFamily="2" charset="0"/>
              </a:rPr>
              <a:t>* I have the kids share their </a:t>
            </a:r>
            <a:r>
              <a:rPr lang="en-US" sz="2000" dirty="0" err="1" smtClean="0">
                <a:ea typeface="CreativeFonts1" panose="02000603000000000000" pitchFamily="2" charset="0"/>
              </a:rPr>
              <a:t>Telligami’s</a:t>
            </a:r>
            <a:r>
              <a:rPr lang="en-US" sz="2000" dirty="0" smtClean="0">
                <a:ea typeface="CreativeFonts1" panose="02000603000000000000" pitchFamily="2" charset="0"/>
              </a:rPr>
              <a:t> using the e-mail option</a:t>
            </a:r>
          </a:p>
          <a:p>
            <a:endParaRPr lang="en-US" sz="2000" dirty="0" smtClean="0">
              <a:ea typeface="CreativeFonts1" panose="02000603000000000000" pitchFamily="2" charset="0"/>
            </a:endParaRPr>
          </a:p>
          <a:p>
            <a:r>
              <a:rPr lang="en-US" sz="2000" dirty="0" smtClean="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Free version- limited clothing &amp; background options</a:t>
            </a:r>
          </a:p>
          <a:p>
            <a:r>
              <a:rPr lang="en-US" sz="2000" dirty="0">
                <a:latin typeface="CreativeFonts1" panose="02000603000000000000" pitchFamily="2" charset="0"/>
                <a:ea typeface="CreativeFonts1" panose="02000603000000000000" pitchFamily="2" charset="0"/>
              </a:rPr>
              <a:t>&gt;</a:t>
            </a:r>
            <a:r>
              <a:rPr lang="en-US" sz="2000" dirty="0" smtClean="0">
                <a:ea typeface="CreativeFonts1" panose="02000603000000000000" pitchFamily="2" charset="0"/>
              </a:rPr>
              <a:t> Record up to 30 seconds of dialog</a:t>
            </a:r>
          </a:p>
          <a:p>
            <a:endParaRPr lang="en-US" sz="2000" dirty="0" smtClean="0">
              <a:ea typeface="CreativeFonts1" panose="02000603000000000000" pitchFamily="2" charset="0"/>
            </a:endParaRPr>
          </a:p>
          <a:p>
            <a:r>
              <a:rPr lang="en-US" sz="2000" dirty="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Paid Version</a:t>
            </a:r>
          </a:p>
          <a:p>
            <a:r>
              <a:rPr lang="en-US" sz="2000" dirty="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They can even draw on the screen and add text to text bubbles.</a:t>
            </a:r>
          </a:p>
          <a:p>
            <a:r>
              <a:rPr lang="en-US" sz="2000" dirty="0" smtClean="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 More clothing, avatar, and background options, and longer record time</a:t>
            </a: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769441"/>
          </a:xfrm>
          <a:prstGeom prst="rect">
            <a:avLst/>
          </a:prstGeom>
          <a:noFill/>
        </p:spPr>
        <p:txBody>
          <a:bodyPr wrap="square" rtlCol="0">
            <a:spAutoFit/>
          </a:bodyPr>
          <a:lstStyle/>
          <a:p>
            <a:r>
              <a:rPr lang="en-US" sz="4400" dirty="0" smtClean="0">
                <a:latin typeface="CreativeFonts1" panose="02000603000000000000" pitchFamily="2" charset="0"/>
                <a:ea typeface="CreativeFonts1" panose="02000603000000000000" pitchFamily="2" charset="0"/>
              </a:rPr>
              <a:t>Writers Workshop/Presentation</a:t>
            </a:r>
            <a:endParaRPr lang="en-US" sz="4400" b="1" dirty="0" smtClean="0">
              <a:latin typeface="CreativeFonts1" panose="02000603000000000000" pitchFamily="2" charset="0"/>
              <a:ea typeface="CreativeFonts1" panose="02000603000000000000" pitchFamily="2" charset="0"/>
            </a:endParaRPr>
          </a:p>
        </p:txBody>
      </p:sp>
      <p:pic>
        <p:nvPicPr>
          <p:cNvPr id="4098" name="Picture 2" descr="https://d1e2bohyu2u2w9.cloudfront.net/sites/default/files/product-images/csm-app/tellagami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468832"/>
            <a:ext cx="1476384" cy="147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72166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057400"/>
            <a:ext cx="7543800" cy="4191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952500" y="2133600"/>
            <a:ext cx="7010400" cy="3985706"/>
          </a:xfrm>
          <a:prstGeom prst="rect">
            <a:avLst/>
          </a:prstGeom>
          <a:noFill/>
        </p:spPr>
        <p:txBody>
          <a:bodyPr wrap="square" rtlCol="0">
            <a:spAutoFit/>
          </a:bodyPr>
          <a:lstStyle/>
          <a:p>
            <a:r>
              <a:rPr lang="en-US" sz="3200" dirty="0" smtClean="0">
                <a:latin typeface="Arial Rounded MT Bold" panose="020F0704030504030204" pitchFamily="34" charset="0"/>
                <a:ea typeface="CreativeFonts1" panose="02000603000000000000" pitchFamily="2" charset="0"/>
                <a:hlinkClick r:id="rId3"/>
              </a:rPr>
              <a:t>http</a:t>
            </a:r>
            <a:r>
              <a:rPr lang="en-US" sz="3200" dirty="0">
                <a:latin typeface="Arial Rounded MT Bold" panose="020F0704030504030204" pitchFamily="34" charset="0"/>
                <a:ea typeface="CreativeFonts1" panose="02000603000000000000" pitchFamily="2" charset="0"/>
                <a:hlinkClick r:id="rId3"/>
              </a:rPr>
              <a:t>://web.seesaw.me</a:t>
            </a:r>
            <a:r>
              <a:rPr lang="en-US" sz="3200" dirty="0" smtClean="0">
                <a:latin typeface="Arial Rounded MT Bold" panose="020F0704030504030204" pitchFamily="34" charset="0"/>
                <a:ea typeface="CreativeFonts1" panose="02000603000000000000" pitchFamily="2" charset="0"/>
                <a:hlinkClick r:id="rId3"/>
              </a:rPr>
              <a:t>/</a:t>
            </a:r>
            <a:endParaRPr lang="en-US" sz="3200" dirty="0" smtClean="0">
              <a:latin typeface="Arial Rounded MT Bold" panose="020F0704030504030204" pitchFamily="34" charset="0"/>
              <a:ea typeface="CreativeFonts1" panose="02000603000000000000" pitchFamily="2" charset="0"/>
            </a:endParaRPr>
          </a:p>
          <a:p>
            <a:endParaRPr lang="en-US" sz="1100" dirty="0">
              <a:ea typeface="CreativeFonts1" panose="02000603000000000000" pitchFamily="2" charset="0"/>
            </a:endParaRPr>
          </a:p>
          <a:p>
            <a:r>
              <a:rPr lang="en-US" sz="2000" dirty="0" smtClean="0">
                <a:ea typeface="CreativeFonts1" panose="02000603000000000000" pitchFamily="2" charset="0"/>
              </a:rPr>
              <a:t>*Student Portfolio</a:t>
            </a:r>
          </a:p>
          <a:p>
            <a:endParaRPr lang="en-US" sz="1200" dirty="0" smtClean="0">
              <a:ea typeface="CreativeFonts1" panose="02000603000000000000" pitchFamily="2" charset="0"/>
            </a:endParaRPr>
          </a:p>
          <a:p>
            <a:r>
              <a:rPr lang="en-US" sz="2000" dirty="0" smtClean="0">
                <a:ea typeface="CreativeFonts1" panose="02000603000000000000" pitchFamily="2" charset="0"/>
              </a:rPr>
              <a:t>*You decide who has access to work, </a:t>
            </a:r>
          </a:p>
          <a:p>
            <a:r>
              <a:rPr lang="en-US" sz="2000" dirty="0" smtClean="0">
                <a:ea typeface="CreativeFonts1" panose="02000603000000000000" pitchFamily="2" charset="0"/>
              </a:rPr>
              <a:t>individual student’s families or the whole class</a:t>
            </a:r>
          </a:p>
          <a:p>
            <a:endParaRPr lang="en-US" dirty="0" smtClean="0">
              <a:ea typeface="CreativeFonts1" panose="02000603000000000000" pitchFamily="2" charset="0"/>
            </a:endParaRPr>
          </a:p>
          <a:p>
            <a:r>
              <a:rPr lang="en-US" sz="2000" dirty="0" smtClean="0">
                <a:ea typeface="CreativeFonts1" panose="02000603000000000000" pitchFamily="2" charset="0"/>
              </a:rPr>
              <a:t>*Simple and easy to use</a:t>
            </a:r>
          </a:p>
          <a:p>
            <a:endParaRPr lang="en-US" dirty="0" smtClean="0">
              <a:ea typeface="CreativeFonts1" panose="02000603000000000000" pitchFamily="2" charset="0"/>
            </a:endParaRPr>
          </a:p>
          <a:p>
            <a:r>
              <a:rPr lang="en-US" sz="2000" dirty="0" smtClean="0">
                <a:ea typeface="CreativeFonts1" panose="02000603000000000000" pitchFamily="2" charset="0"/>
              </a:rPr>
              <a:t>*Students use an iPad to take a picture </a:t>
            </a:r>
          </a:p>
          <a:p>
            <a:r>
              <a:rPr lang="en-US" sz="2000" dirty="0" smtClean="0">
                <a:ea typeface="CreativeFonts1" panose="02000603000000000000" pitchFamily="2" charset="0"/>
              </a:rPr>
              <a:t>of their specially made QR code and </a:t>
            </a:r>
          </a:p>
          <a:p>
            <a:r>
              <a:rPr lang="en-US" sz="2000" dirty="0" smtClean="0">
                <a:ea typeface="CreativeFonts1" panose="02000603000000000000" pitchFamily="2" charset="0"/>
              </a:rPr>
              <a:t>then they take a picture of their work </a:t>
            </a:r>
          </a:p>
          <a:p>
            <a:r>
              <a:rPr lang="en-US" sz="2000" dirty="0" smtClean="0">
                <a:ea typeface="CreativeFonts1" panose="02000603000000000000" pitchFamily="2" charset="0"/>
              </a:rPr>
              <a:t>and it automatically shares it.</a:t>
            </a:r>
            <a:endParaRPr lang="en-US" sz="2000" dirty="0">
              <a:ea typeface="CreativeFonts1" panose="02000603000000000000" pitchFamily="2" charset="0"/>
            </a:endParaRPr>
          </a:p>
        </p:txBody>
      </p:sp>
      <p:sp>
        <p:nvSpPr>
          <p:cNvPr id="4" name="AutoShape 2" descr="data:image/png;base64,iVBORw0KGgoAAAANSUhEUgAAASwAAACoCAMAAABt9SM9AAABVlBMVEX///9fpOz/14bz74Wt0e1Tx5+F89GS/3+M90KF35RwzNZYoet20a1XoOtSnuuC5mZ1z6+H7JP4+/5906Ryy5JzzY9wwrh949NVx6dVy7b274dipuzS5Pnd6/vn8fzz74Gny/SXwvLH3vjv9v18s++MvPFxru6z0vX/1X7E3PeFuPC41fbQ4/mM/3ihyPNtq+3/2Y3+/fH08ZGi0eDU8XH/4aXq8H//8dfc2orm2Yl935Wq9Vb02IfM24z286X8++T598aF6raP/Gad9k2x/6X7+tv/57m+82Ol3ZH3//bO8m36+M//7Mn/+Ov/3Zj39bSU3pKN+Etiy5yF5aWF7sCe5qy8+eej9tzP/8i93I7V++6p+4O29F2Z/4iB2Wd613vu/+qH7Zao/5mQ0ctpwrS/4+WY0dWD0b1wyMuFzt7I/8Gl+XCm7sXa/9Vp1o5x41+s/5q5/66Yi2x5AAASzklEQVR4nO1ca3fURhKdsY3BtKUlgs0S6zHSSCN5HoxsE/DyCBgIhDeEZCFhIY/FGyC7G5L//2X16Ja6qkszdjxmxnN0z+EDckvqvl11u6q6NY1GjRo1atSoUaNGjaOOR9vb25sTfub127evT/iRs4BHFzYW1hc2Ljya3CM3n2wttlqLWw8m98jZwMOEqRTrC3cmZV07W63FFK3Wkwk9cUawnVOV0/VwEk+8zanK6NqZxBNnBgsy1je2D/q869daJVcJW7cn0ckZwcP1BUjXwaRr88miTFVC1rVJ9XQGcGEBIZGuP/+0B1uQqgRbk15mp4gNTFbqi39SuhKxUrhaXJyjAIIg609K1+Y1iqq5IktxQ479SpciVvPohljgJenazygJsZpDgW/QXO3PF6/THriWYo5Ch3sv//v07vd/v0rT9XhPdJFildC0+PlXV27959efDnkIHw3Pl5eXb6xcXll5+v0lkrDx0rW5o4rV2lrr4v0rX584ceLr4+eO/3HvYwzl0JFytbz87TcrKwlhT+9+ofI1NupSxCqxqIv3X906keHm8QTnfp8Htl4uc9xYyXD58lPVI0dKFxKr3Pc4UZyqlK0vP96YDg3LJThdJGHrjyt8cfOJRBUiKvHAc8cFzv3v4w7sEPBSIiv3Rc7XyspdJGF3KLoksSpFqqDq5vESc2Baz5eXK+hSJIzIgIpCTCpSn7+STEr2QIFpjG+ieLGMcGMFIPPIijCChwtpIAV8T/FAblrTGuPEoJCl0AUkTJKuTKwUkaqkah7IeqmSBX2xlLAvcgnj0rWz1VJFihQrgX9NeagHxz2CrIQuha1SwjLpun2tRYhUlVjlhvXdtMd6cDwn2VJ9UfLI9Y2tViVRpAemXL2e9kgngRfLfyOxeroKv/34w4cPf6nCJz9/QuD465+mPdBJwH5/sgLvPiWwe/bssWPHkn/Pnp0hsHqKwurqqX8b0x7owWG0l5bOV9GF2dr9LGOqxLO/QpxeJXHq7S9LS0v+tMd6YCRcZXhPE/YOEIWoOpZeeHamoOoMzdSb8/wdR9227KUS50nCUrp2c6YQVZwuQdgZwqzevvllKSpe0J72aA+IJQSVsHef5kSRXAm6kr9RvncePf1oO6KPycoJK5na/SxFNVUFXVm7UyVRbzBRKexpj/dAcCiyOGGJSRUYQVVGl9Qy9T2KqBTWtMd7IFSRdf6Xt6urZ/dK1lmp5e67k+/fzydZlBsmRJXuJLga54Vnc6LeCf99/54i62i7oSrwb95inV4VfIzi6uzZ3XdoZTipGtgRjx3skUSlyKKCZ8dGhQ5nP9tNIzEi7oAeedRDBxGUZiJF4HQZcWaEqVTlRGVQbAtZ2BE3LJ7uvDlFMiVRVRAGF8HdXZgPVdCV83W0o6wcdmJTdPZ7msqUU76yVBoTNZquk/OQSDcav597TZRUfv7kh6oazIcPP/z427Oq+s0qXfBZXp6HTdY/yFLd8ZtVpb1br+5fXLu6fun7p2mtmcI3dDnxxbRHenDcI7m6SRXWE6Ku3L/Yam3tNBrbj9cXrv69irAbJFsvpz3WA+M7gqxzJFW3vvr84tpaq/UkP7L1cGN9YeHqpS/uUoR98+1cmhbhhYQH3nqVErW2mJhVceDx0R1+BO7SF08vX8aEUb44zXFOBF9ishSqEpFqpUSlJ/jgpyWPLhQnBhOPxHypdE1rjBMDsiwkVreufHVxMScqoWptB9+dSpeAKmFYuqYwvMkCaBYUq1ykinOhrWvU+VLx0U/OVyJhKxJhULqOvmbJq6HkgV9zkSqp2qo4nS35IiFhsi8e/dWwNK2CqiySkohSxQpCoQtI2I35MayGUC3ugUCkCqoWd0af8H74WD0bXkpYTteLeYjgG41fX5/LzQqK1BixAti8s0AcpRcSlvri8/ngKtGt7/556woSKckD93SInfBF4ZF3n/5jbqhKkZ3sV4lKw4U9f7T7iPBFjvUDf8A4Q9ip+oxk8cl+PkfJMiASFw6t6x8f10iyErHa58dctHQl2JijD53ID5T2KFYQVdI1wY/6pw2CrH2IFcQ2KV1zRJbihvsUKwhCujbmiCwk8PsXK4hEuuZY4BuArNbBPw9E0jVXoUPjgfSLFYs7k3iiLF3rB/iUfxbxYLH4LZRJrfKFdM0bV+l3cAlRrbWDiRXE5p2NhfX1hccT+bmWGcPm7Qe3Jx07bm9vz9E6WKNGjRo1atSoUaNGjRo1atSoUaPGR4dvW90MA3suPmM4LBh2vxObTablaMZB5Ey7TzMKxw2YxpoymGZ6NV0qHE9DTHG+mDvtrs0a/I6uEUxl0INp92620I4poxLQOrXSl4gAVak3MnjFm3YPZwd9XXa6OBrY1mAI6GJH/oPkSUHmSjMH4nIHiNg0OzhDsGR/C8pPj42eZFtabVopjFDiJJQ/025LplWrVgZXokQHv1jiy1IW1wsiZIQh8wG6Pw8/DXBQuLIwdcGfHEDWEf/ll0nAMGVCYBpo1WRB2Ho1WZFWkwUwZJWEGAH4W61ZjY5MiNaX/2SDjKdeDRt+KBPCevLfgBey4bS6ODuAZME4y64jBwhEVjOUnc0rTUtzp9XDGQImC2Q1ZSJ02AUtYwa2RnzbtsdU0Huo6Ac03u9ldRrGvEMeS1cPhoOp8mVEsa7rZmckXUNcIdXBijjoNJMnHPpvXLoaY3qz05/a3ogf5ALNRhbuBnoTs+Xu8fmDqJfORjIfXnfkKJ22G5hZy9Brk/aTBzBM083hYA8riWG5PTN/s7BHw3ccy2rDyNlIrtrWoNt13U4nKKpPedtuN3K9Ts/MLKEMKUcF3wbmKunzHgTKb/fMcjNI06rt1+8HplZUXRmLhyobfly+nIXj3m17cbFjlzQfJiMOwzg2TVw1cczkoslY0tEEWodfDrKmSafzy+lg5ZByVEDpqTsVLBjjDkYU6ug2Zvaplr5n4v01LVa82pYiOhjrEVR1GNraZOUFHTQF1fJCjX1wO8t2rvpymaqrvLN8ueKHyROaI25oNNomtWtGuW/UpDaNdKwLcviLy0QQhkfubdJEw8VLJL5duBUTpddk5Wa9EabVIcdT7Yp+j6CXZMsmSSXYkpNQjbRQjsEoqvC9knOnMPll5EqZRMmW1TRH+JVjNgmwsELorLh6Mxa+pVvZsBkD3QI9GFXsd6FR6Jg6E/TZgv4mLBYON++JVV1OwF0gB8VM0hXbsH+x/GroQWBkDLWMAKt77CrwARZGVhdFifGIcTE+HFDRTBaz7KIh+8BIsmAppoRG5M5d+VUsWXaBVZiSwXhyV7XQAZtIcFhgyNWWJW/NcVWFgos2VVByws0eeFzhuN1hXDxqdOXONyvY6uCWwLNYtsjKBiS9xtWVB8mGoUuSaMARR/ilglKZKz4t0C/1gdwePrYpIhIo0axUjoGY9jFlTpvkSk0JbejvNuavrOFDVvMNNtnWNEne4FxXhQ5DQoORT0BlHsDHuvlVqPoskAYoFEYbUxMekCKPPdEAp0e4CYAND+FCcNHgoaI8pzJZAXynSa7DfUALNyEUMsE1HyZyGg/uoOOCKp3BOzJqNcxgMdoTmbwYAxkSkyL3SQTQcMa57sMN7lLdcKBHZmcOUEChTW04cle+w4BzINZfqPowhuEdDMcmXE6FbknhAEwjhWeHxDW0vuYvBw4gaRaO8xhxGswAzlMU3Tw4cuA+PiRSODd0XE22RU7vuBQiezi9JpZdB9v8Ys2FG7GcFgd6h5s3BBZkFu9V9ZIQWLjPJJTRgOsd9F8Y5YllA+oD5MWJQX9HwvDIeKtYYvrkNFryGsU9E8bIwgEqcho1N2XKIuyAvxeZtj3qNvhc4SADkkL+uPxvSjJGo0slE4J96AlFj+U+8TlxSA0FOlYGU5AHPjIQAuCBl0suHTLlQCVg4bmQQgZSej6be91tcKjDktyG0ALPR+sQmxoeGcnIR3KkMgivZMFXhihiAX8sPTggjYffA7srLBnOOAOvyemtkizfsRPIRPod1RW5acCZiomZ4jGsD2VBOId8f2n+OdkBSltQYAoNyxWXDRTvgHsiaHVibuE8AsflNk4n8rYXptVGFnqS1RtDla1M4un4ZABezk0QBuTcacCp1TKPzgxL7zoofDDBDMI/FfIPX45KO6g8w5+HyjOAFx4w6kSU5XeK8p2mh5LvekoBJgvSUMKf9xhGA27+AHJxBl5RalJ+9CRU4gcw8j4M7/DoxB+ALvvjFRYXKfhFmIzzWYHMS9s3im2lMohW6XzZM+TYTPg6TIl4/AhUp0wLctFPQ1lsWvL8wjy79FAUOMBch4xeUHkGFLB5iUBTay0DxAfIAnEIkRoCtcI5cuDFRNwL45u8MGLFBKsNLiz5/9Euk1RAMKD6FNaAEmUYyiKr46aMRgH3SPOLsbIW+njRY2bTLe9D4Wnq2ijISt0WfGfAipegtdBPK/bgSpnB8QgxGz7ymyYrpQmMsMxFRuU6aNUT4SpUfRChCMNSy1JIITSzD9ZElK2l6w+6I2kDistaOSGKpbcDEF5IJpxFE8KGuvCl5bTD8ynlAgZtEe3rQCKF1aFRSGMuZEaRd9wvpYLk4WwTZaWhZ4LdHb00aGS0PY/JLRkICrLpL2hGIyk0CJhqaUDI/kH2ixS22NeB5Rk5oOLlN+KsEIpqcLyMAsimNhBpU/ki8Hd5b8tmo1r25PUnS7fL5dtBC6KI/CvqqKg8A0ImXCjnb7UrHbdIGRXDghkGtU2GchC7sjqY2kocyZPaxXIot+zKkXk+I3JxFQ6Rx1owbymbQ8kCIdMA9SGkJUuaOB6LE2eFquIWCUB4EkexlOAru5fpegAIwA5QEqXrHZig5iEGWJHgPXwRh5FMWdpBkiWZBN6uKqwOLVySePLhwfQnpxGIAHXoA+zpp3QiyU93xHXd7Ln45Iuy95G3jDsRLrvwsNyUr0Gr5CEFfHO55Qy1RMomDVyZE74DtUSaJuFIVNkRTD5ZxAVumGqyhbzdjbq2r95p9JBYxFlLQ23JtZbBLQaojFoDf9snxddo5KUwG/gQVRa+pID7iKXjihlWS0OYLPIYBqz6ONiydOoeqp+0jzeKeDaJagzbsgouUc3XV7c0C0uEC4m0fzbEilFsSkDHLfd1xPWYqr2PJwsUqVK+oWVVVHz8UBH3kNx8SPSK8WH001y+6fJmDmJArYEU89TFvIquK+pakesUtAsJp4t+QFdMogEoX2eLBrlbgzAgDoHQGyWRLv7Kh6bz6AuFc0QtshByGAoWU06UmERv0dYY3vSoODULExJik0xeAfKHohPgxHMN5Qhh1gMqLhED0m1hHkWoSh5SIR8IaC02BQmuCmMMSMcVm4VVigEiFGLgIBzh0Q4chboqDEJ+E4os1S70RUrJ+g3ht4W0uuPIKjJLWNvIR24H1C4CXxNgmU2UZ/riuVX7XzDq1/DAwQIkVtM+bcMcVk/kNFoH0oo349uC1LT8VS66JqnB2atiVPPMHwij5JysqDgOCGnJbsDBcp5liSCOmZW70GCNQTVnAyhkMVZUwpXTYTsqE0Wtg/MdXWLLcpu6fL1cy7l3qSFtWs1AkVavPegHSMZjy3LFQRgWeMp8OYp/JnZttOOCq+pNaBjPyEdIDfj7DtLxNLSIs9i1HMe2+14ondbR0hoirqeHkZ20tKJOLE15NguyefikYWXLPqqvMQ3/Bkx6sTy12vSxM8cxdaouLIbKyKBBAJaIWJgH4oYTBZU+ZCjj0JsmOk6WLygWbqnpJjp4xs9+SVsbLGw7bRzS8nkcUEpUBRbbo07RkbdUndvjQKVjPfSiyAs0KEywnj+2B0ysVC6ZSErQYt47sJWonONjwoXV+K26E6mR2PsiSw/GbRTiQrvG8MkQHR9Zpg8Ilu175ZbNyJZML3ITxQhBl0LRAarmQR8uzbW04nQefcBRrzoPJiGqODYjHmxGSngwii0tlrO8EeES0wLJ6KPKR4IORIqtan2CEGbygXcJ22bMi9WroDfVsEf8VE/Fj2a16clJvwSIoCm75JHutGUAP7GomADWHIIOIEdgTUupMqarQTFw1bZZYKlKwpqqSdAwIvr3sjSdDStWB99TfzdK0/RA/cbEDvBXBVn1S/0KyIqVzw+Ybiq/B9eXWrFcIQbgxuQmObeDsQXT4y5+SnKRER97VCOJVwBfafHJ9NQys0RXFOg6y77jSJfw9GucbkWyPAz1vF3WVteCigdbnlk2TNu5lGf4Q95K03vi3J+XzCu/Kx6im/qxzjuZ9LH4YxJv8b7rTW+/PxhjOH0viJt6/r1SHHjR2A//DL/tep1Or9Px3D5V1JIe3k2/JBItRzfspEjbEcUv3sqKkve68pdjfjd5ftDx+g5RW7Pc9N2e2wZ9TAac9H0P46zqanY+xLadUSOfWVSSm/3xo3WjRo0aNWrUqFGjRo1DwP8BNLyFLFbQ+7Y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png;base64,iVBORw0KGgoAAAANSUhEUgAAASwAAACoCAMAAABt9SM9AAABVlBMVEX///9fpOz/14bz74Wt0e1Tx5+F89GS/3+M90KF35RwzNZYoet20a1XoOtSnuuC5mZ1z6+H7JP4+/5906Ryy5JzzY9wwrh949NVx6dVy7b274dipuzS5Pnd6/vn8fzz74Gny/SXwvLH3vjv9v18s++MvPFxru6z0vX/1X7E3PeFuPC41fbQ4/mM/3ihyPNtq+3/2Y3+/fH08ZGi0eDU8XH/4aXq8H//8dfc2orm2Yl935Wq9Vb02IfM24z286X8++T598aF6raP/Gad9k2x/6X7+tv/57m+82Ol3ZH3//bO8m36+M//7Mn/+Ov/3Zj39bSU3pKN+Etiy5yF5aWF7sCe5qy8+eej9tzP/8i93I7V++6p+4O29F2Z/4iB2Wd613vu/+qH7Zao/5mQ0ctpwrS/4+WY0dWD0b1wyMuFzt7I/8Gl+XCm7sXa/9Vp1o5x41+s/5q5/66Yi2x5AAASzklEQVR4nO1ca3fURhKdsY3BtKUlgs0S6zHSSCN5HoxsE/DyCBgIhDeEZCFhIY/FGyC7G5L//2X16Ja6qkszdjxmxnN0z+EDckvqvl11u6q6NY1GjRo1atSoUaNGjaOOR9vb25sTfub127evT/iRs4BHFzYW1hc2Ljya3CM3n2wttlqLWw8m98jZwMOEqRTrC3cmZV07W63FFK3Wkwk9cUawnVOV0/VwEk+8zanK6NqZxBNnBgsy1je2D/q869daJVcJW7cn0ckZwcP1BUjXwaRr88miTFVC1rVJ9XQGcGEBIZGuP/+0B1uQqgRbk15mp4gNTFbqi39SuhKxUrhaXJyjAIIg609K1+Y1iqq5IktxQ479SpciVvPohljgJenazygJsZpDgW/QXO3PF6/THriWYo5Ch3sv//v07vd/v0rT9XhPdJFildC0+PlXV27959efDnkIHw3Pl5eXb6xcXll5+v0lkrDx0rW5o4rV2lrr4v0rX584ceLr4+eO/3HvYwzl0JFytbz87TcrKwlhT+9+ofI1NupSxCqxqIv3X906keHm8QTnfp8Htl4uc9xYyXD58lPVI0dKFxKr3Pc4UZyqlK0vP96YDg3LJThdJGHrjyt8cfOJRBUiKvHAc8cFzv3v4w7sEPBSIiv3Rc7XyspdJGF3KLoksSpFqqDq5vESc2Baz5eXK+hSJIzIgIpCTCpSn7+STEr2QIFpjG+ieLGMcGMFIPPIijCChwtpIAV8T/FAblrTGuPEoJCl0AUkTJKuTKwUkaqkah7IeqmSBX2xlLAvcgnj0rWz1VJFihQrgX9NeagHxz2CrIQuha1SwjLpun2tRYhUlVjlhvXdtMd6cDwn2VJ9UfLI9Y2tViVRpAemXL2e9kgngRfLfyOxeroKv/34w4cPf6nCJz9/QuD465+mPdBJwH5/sgLvPiWwe/bssWPHkn/Pnp0hsHqKwurqqX8b0x7owWG0l5bOV9GF2dr9LGOqxLO/QpxeJXHq7S9LS0v+tMd6YCRcZXhPE/YOEIWoOpZeeHamoOoMzdSb8/wdR9227KUS50nCUrp2c6YQVZwuQdgZwqzevvllKSpe0J72aA+IJQSVsHef5kSRXAm6kr9RvncePf1oO6KPycoJK5na/SxFNVUFXVm7UyVRbzBRKexpj/dAcCiyOGGJSRUYQVVGl9Qy9T2KqBTWtMd7IFSRdf6Xt6urZ/dK1lmp5e67k+/fzydZlBsmRJXuJLga54Vnc6LeCf99/54i62i7oSrwb95inV4VfIzi6uzZ3XdoZTipGtgRjx3skUSlyKKCZ8dGhQ5nP9tNIzEi7oAeedRDBxGUZiJF4HQZcWaEqVTlRGVQbAtZ2BE3LJ7uvDlFMiVRVRAGF8HdXZgPVdCV83W0o6wcdmJTdPZ7msqUU76yVBoTNZquk/OQSDcav597TZRUfv7kh6oazIcPP/z427Oq+s0qXfBZXp6HTdY/yFLd8ZtVpb1br+5fXLu6fun7p2mtmcI3dDnxxbRHenDcI7m6SRXWE6Ku3L/Yam3tNBrbj9cXrv69irAbJFsvpz3WA+M7gqxzJFW3vvr84tpaq/UkP7L1cGN9YeHqpS/uUoR98+1cmhbhhYQH3nqVErW2mJhVceDx0R1+BO7SF08vX8aEUb44zXFOBF9ishSqEpFqpUSlJ/jgpyWPLhQnBhOPxHypdE1rjBMDsiwkVreufHVxMScqoWptB9+dSpeAKmFYuqYwvMkCaBYUq1ykinOhrWvU+VLx0U/OVyJhKxJhULqOvmbJq6HkgV9zkSqp2qo4nS35IiFhsi8e/dWwNK2CqiySkohSxQpCoQtI2I35MayGUC3ugUCkCqoWd0af8H74WD0bXkpYTteLeYjgG41fX5/LzQqK1BixAti8s0AcpRcSlvri8/ngKtGt7/556woSKckD93SInfBF4ZF3n/5jbqhKkZ3sV4lKw4U9f7T7iPBFjvUDf8A4Q9ip+oxk8cl+PkfJMiASFw6t6x8f10iyErHa58dctHQl2JijD53ID5T2KFYQVdI1wY/6pw2CrH2IFcQ2KV1zRJbihvsUKwhCujbmiCwk8PsXK4hEuuZY4BuArNbBPw9E0jVXoUPjgfSLFYs7k3iiLF3rB/iUfxbxYLH4LZRJrfKFdM0bV+l3cAlRrbWDiRXE5p2NhfX1hccT+bmWGcPm7Qe3Jx07bm9vz9E6WKNGjRo1atSoUaNGjRo1atSoUaPGR4dvW90MA3suPmM4LBh2vxObTablaMZB5Ey7TzMKxw2YxpoymGZ6NV0qHE9DTHG+mDvtrs0a/I6uEUxl0INp92620I4poxLQOrXSl4gAVak3MnjFm3YPZwd9XXa6OBrY1mAI6GJH/oPkSUHmSjMH4nIHiNg0OzhDsGR/C8pPj42eZFtabVopjFDiJJQ/025LplWrVgZXokQHv1jiy1IW1wsiZIQh8wG6Pw8/DXBQuLIwdcGfHEDWEf/ll0nAMGVCYBpo1WRB2Ho1WZFWkwUwZJWEGAH4W61ZjY5MiNaX/2SDjKdeDRt+KBPCevLfgBey4bS6ODuAZME4y64jBwhEVjOUnc0rTUtzp9XDGQImC2Q1ZSJ02AUtYwa2RnzbtsdU0Huo6Ac03u9ldRrGvEMeS1cPhoOp8mVEsa7rZmckXUNcIdXBijjoNJMnHPpvXLoaY3qz05/a3ogf5ALNRhbuBnoTs+Xu8fmDqJfORjIfXnfkKJ22G5hZy9Brk/aTBzBM083hYA8riWG5PTN/s7BHw3ccy2rDyNlIrtrWoNt13U4nKKpPedtuN3K9Ts/MLKEMKUcF3wbmKunzHgTKb/fMcjNI06rt1+8HplZUXRmLhyobfly+nIXj3m17cbFjlzQfJiMOwzg2TVw1cczkoslY0tEEWodfDrKmSafzy+lg5ZByVEDpqTsVLBjjDkYU6ug2Zvaplr5n4v01LVa82pYiOhjrEVR1GNraZOUFHTQF1fJCjX1wO8t2rvpymaqrvLN8ueKHyROaI25oNNomtWtGuW/UpDaNdKwLcviLy0QQhkfubdJEw8VLJL5duBUTpddk5Wa9EabVIcdT7Yp+j6CXZMsmSSXYkpNQjbRQjsEoqvC9knOnMPll5EqZRMmW1TRH+JVjNgmwsELorLh6Mxa+pVvZsBkD3QI9GFXsd6FR6Jg6E/TZgv4mLBYON++JVV1OwF0gB8VM0hXbsH+x/GroQWBkDLWMAKt77CrwARZGVhdFifGIcTE+HFDRTBaz7KIh+8BIsmAppoRG5M5d+VUsWXaBVZiSwXhyV7XQAZtIcFhgyNWWJW/NcVWFgos2VVByws0eeFzhuN1hXDxqdOXONyvY6uCWwLNYtsjKBiS9xtWVB8mGoUuSaMARR/ilglKZKz4t0C/1gdwePrYpIhIo0axUjoGY9jFlTpvkSk0JbejvNuavrOFDVvMNNtnWNEne4FxXhQ5DQoORT0BlHsDHuvlVqPoskAYoFEYbUxMekCKPPdEAp0e4CYAND+FCcNHgoaI8pzJZAXynSa7DfUALNyEUMsE1HyZyGg/uoOOCKp3BOzJqNcxgMdoTmbwYAxkSkyL3SQTQcMa57sMN7lLdcKBHZmcOUEChTW04cle+w4BzINZfqPowhuEdDMcmXE6FbknhAEwjhWeHxDW0vuYvBw4gaRaO8xhxGswAzlMU3Tw4cuA+PiRSODd0XE22RU7vuBQiezi9JpZdB9v8Ys2FG7GcFgd6h5s3BBZkFu9V9ZIQWLjPJJTRgOsd9F8Y5YllA+oD5MWJQX9HwvDIeKtYYvrkNFryGsU9E8bIwgEqcho1N2XKIuyAvxeZtj3qNvhc4SADkkL+uPxvSjJGo0slE4J96AlFj+U+8TlxSA0FOlYGU5AHPjIQAuCBl0suHTLlQCVg4bmQQgZSej6be91tcKjDktyG0ALPR+sQmxoeGcnIR3KkMgivZMFXhihiAX8sPTggjYffA7srLBnOOAOvyemtkizfsRPIRPod1RW5acCZiomZ4jGsD2VBOId8f2n+OdkBSltQYAoNyxWXDRTvgHsiaHVibuE8AsflNk4n8rYXptVGFnqS1RtDla1M4un4ZABezk0QBuTcacCp1TKPzgxL7zoofDDBDMI/FfIPX45KO6g8w5+HyjOAFx4w6kSU5XeK8p2mh5LvekoBJgvSUMKf9xhGA27+AHJxBl5RalJ+9CRU4gcw8j4M7/DoxB+ALvvjFRYXKfhFmIzzWYHMS9s3im2lMohW6XzZM+TYTPg6TIl4/AhUp0wLctFPQ1lsWvL8wjy79FAUOMBch4xeUHkGFLB5iUBTay0DxAfIAnEIkRoCtcI5cuDFRNwL45u8MGLFBKsNLiz5/9Euk1RAMKD6FNaAEmUYyiKr46aMRgH3SPOLsbIW+njRY2bTLe9D4Wnq2ijISt0WfGfAipegtdBPK/bgSpnB8QgxGz7ymyYrpQmMsMxFRuU6aNUT4SpUfRChCMNSy1JIITSzD9ZElK2l6w+6I2kDistaOSGKpbcDEF5IJpxFE8KGuvCl5bTD8ynlAgZtEe3rQCKF1aFRSGMuZEaRd9wvpYLk4WwTZaWhZ4LdHb00aGS0PY/JLRkICrLpL2hGIyk0CJhqaUDI/kH2ixS22NeB5Rk5oOLlN+KsEIpqcLyMAsimNhBpU/ki8Hd5b8tmo1r25PUnS7fL5dtBC6KI/CvqqKg8A0ImXCjnb7UrHbdIGRXDghkGtU2GchC7sjqY2kocyZPaxXIot+zKkXk+I3JxFQ6Rx1owbymbQ8kCIdMA9SGkJUuaOB6LE2eFquIWCUB4EkexlOAru5fpegAIwA5QEqXrHZig5iEGWJHgPXwRh5FMWdpBkiWZBN6uKqwOLVySePLhwfQnpxGIAHXoA+zpp3QiyU93xHXd7Ln45Iuy95G3jDsRLrvwsNyUr0Gr5CEFfHO55Qy1RMomDVyZE74DtUSaJuFIVNkRTD5ZxAVumGqyhbzdjbq2r95p9JBYxFlLQ23JtZbBLQaojFoDf9snxddo5KUwG/gQVRa+pID7iKXjihlWS0OYLPIYBqz6ONiydOoeqp+0jzeKeDaJagzbsgouUc3XV7c0C0uEC4m0fzbEilFsSkDHLfd1xPWYqr2PJwsUqVK+oWVVVHz8UBH3kNx8SPSK8WH001y+6fJmDmJArYEU89TFvIquK+pakesUtAsJp4t+QFdMogEoX2eLBrlbgzAgDoHQGyWRLv7Kh6bz6AuFc0QtshByGAoWU06UmERv0dYY3vSoODULExJik0xeAfKHohPgxHMN5Qhh1gMqLhED0m1hHkWoSh5SIR8IaC02BQmuCmMMSMcVm4VVigEiFGLgIBzh0Q4chboqDEJ+E4os1S70RUrJ+g3ht4W0uuPIKjJLWNvIR24H1C4CXxNgmU2UZ/riuVX7XzDq1/DAwQIkVtM+bcMcVk/kNFoH0oo349uC1LT8VS66JqnB2atiVPPMHwij5JysqDgOCGnJbsDBcp5liSCOmZW70GCNQTVnAyhkMVZUwpXTYTsqE0Wtg/MdXWLLcpu6fL1cy7l3qSFtWs1AkVavPegHSMZjy3LFQRgWeMp8OYp/JnZttOOCq+pNaBjPyEdIDfj7DtLxNLSIs9i1HMe2+14ondbR0hoirqeHkZ20tKJOLE15NguyefikYWXLPqqvMQ3/Bkx6sTy12vSxM8cxdaouLIbKyKBBAJaIWJgH4oYTBZU+ZCjj0JsmOk6WLygWbqnpJjp4xs9+SVsbLGw7bRzS8nkcUEpUBRbbo07RkbdUndvjQKVjPfSiyAs0KEywnj+2B0ysVC6ZSErQYt47sJWonONjwoXV+K26E6mR2PsiSw/GbRTiQrvG8MkQHR9Zpg8Ilu175ZbNyJZML3ITxQhBl0LRAarmQR8uzbW04nQefcBRrzoPJiGqODYjHmxGSngwii0tlrO8EeES0wLJ6KPKR4IORIqtan2CEGbygXcJ22bMi9WroDfVsEf8VE/Fj2a16clJvwSIoCm75JHutGUAP7GomADWHIIOIEdgTUupMqarQTFw1bZZYKlKwpqqSdAwIvr3sjSdDStWB99TfzdK0/RA/cbEDvBXBVn1S/0KyIqVzw+Ybiq/B9eXWrFcIQbgxuQmObeDsQXT4y5+SnKRER97VCOJVwBfafHJ9NQys0RXFOg6y77jSJfw9GucbkWyPAz1vF3WVteCigdbnlk2TNu5lGf4Q95K03vi3J+XzCu/Kx6im/qxzjuZ9LH4YxJv8b7rTW+/PxhjOH0viJt6/r1SHHjR2A//DL/tep1Or9Px3D5V1JIe3k2/JBItRzfspEjbEcUv3sqKkve68pdjfjd5ftDx+g5RW7Pc9N2e2wZ9TAac9H0P46zqanY+xLadUSOfWVSSm/3xo3WjRo0aNWrUqFGjRo1DwP8BNLyFLFbQ+7Y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descr="http://3.bp.blogspot.com/-JecOQBSEgF4/VRGACOiEzqI/AAAAAAAAhSI/uY2ovIteFLw/s1600/Seesaw%2B%E2%80%93%2BThe%2BLearning%2BJourn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81000"/>
            <a:ext cx="4343400" cy="1295399"/>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https://s-media-cache-ak0.pinimg.com/236x/49/98/ec/4998ec2cd3589f05412d6a359740870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043" y="2133600"/>
            <a:ext cx="3181957"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7939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838199" y="1906777"/>
            <a:ext cx="8155676" cy="4585871"/>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a:t>
            </a:r>
            <a:r>
              <a:rPr lang="en-US" sz="4000" dirty="0" err="1" smtClean="0">
                <a:latin typeface="CreativeFonts1" panose="02000603000000000000" pitchFamily="2" charset="0"/>
                <a:ea typeface="CreativeFonts1" panose="02000603000000000000" pitchFamily="2" charset="0"/>
              </a:rPr>
              <a:t>XtraMath</a:t>
            </a:r>
            <a:r>
              <a:rPr lang="en-US" sz="4000" dirty="0" smtClean="0">
                <a:latin typeface="CreativeFonts1" panose="02000603000000000000" pitchFamily="2" charset="0"/>
                <a:ea typeface="CreativeFonts1" panose="02000603000000000000" pitchFamily="2" charset="0"/>
              </a:rPr>
              <a:t>  </a:t>
            </a:r>
            <a:r>
              <a:rPr lang="en-US" sz="3200" dirty="0" smtClean="0">
                <a:latin typeface="CreativeFonts1" panose="02000603000000000000" pitchFamily="2" charset="0"/>
                <a:ea typeface="CreativeFonts1" panose="02000603000000000000" pitchFamily="2" charset="0"/>
              </a:rPr>
              <a:t>FREE site, $4.99 for ap</a:t>
            </a:r>
            <a:r>
              <a:rPr lang="en-US" sz="3200" dirty="0">
                <a:latin typeface="CreativeFonts1" panose="02000603000000000000" pitchFamily="2" charset="0"/>
                <a:ea typeface="CreativeFonts1" panose="02000603000000000000" pitchFamily="2" charset="0"/>
              </a:rPr>
              <a:t>p</a:t>
            </a:r>
            <a:endParaRPr lang="en-US" sz="3200" dirty="0" smtClean="0">
              <a:latin typeface="CreativeFonts1" panose="02000603000000000000" pitchFamily="2" charset="0"/>
              <a:ea typeface="CreativeFonts1" panose="02000603000000000000" pitchFamily="2" charset="0"/>
            </a:endParaRPr>
          </a:p>
          <a:p>
            <a:r>
              <a:rPr lang="en-US" sz="2400" dirty="0">
                <a:ea typeface="CreativeFonts1" panose="02000603000000000000" pitchFamily="2" charset="0"/>
              </a:rPr>
              <a:t> </a:t>
            </a:r>
            <a:r>
              <a:rPr lang="en-US" sz="2000" dirty="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site and app for mastery of facts</a:t>
            </a:r>
          </a:p>
          <a:p>
            <a:r>
              <a:rPr lang="en-US" sz="2000" dirty="0" smtClean="0">
                <a:latin typeface="CreativeFonts1" panose="02000603000000000000" pitchFamily="2" charset="0"/>
                <a:ea typeface="CreativeFonts1" panose="02000603000000000000" pitchFamily="2" charset="0"/>
              </a:rPr>
              <a:t> &gt; </a:t>
            </a:r>
            <a:r>
              <a:rPr lang="en-US" sz="2000" dirty="0" smtClean="0">
                <a:ea typeface="CreativeFonts1" panose="02000603000000000000" pitchFamily="2" charset="0"/>
              </a:rPr>
              <a:t>made by teachers for students</a:t>
            </a:r>
          </a:p>
          <a:p>
            <a:r>
              <a:rPr lang="en-US" sz="2800" dirty="0">
                <a:ea typeface="CreativeFonts1" panose="02000603000000000000" pitchFamily="2" charset="0"/>
              </a:rPr>
              <a:t> </a:t>
            </a:r>
            <a:r>
              <a:rPr lang="en-US" sz="2800" dirty="0">
                <a:latin typeface="CreativeFonts1" panose="02000603000000000000" pitchFamily="2" charset="0"/>
                <a:ea typeface="CreativeFonts1" panose="02000603000000000000" pitchFamily="2" charset="0"/>
              </a:rPr>
              <a:t>&gt; </a:t>
            </a:r>
            <a:r>
              <a:rPr lang="en-US" sz="2800" dirty="0" smtClean="0">
                <a:ea typeface="CreativeFonts1" panose="02000603000000000000" pitchFamily="2" charset="0"/>
                <a:hlinkClick r:id="rId3"/>
              </a:rPr>
              <a:t>www.xtramath.org</a:t>
            </a:r>
            <a:endParaRPr lang="en-US" sz="2800" dirty="0" smtClean="0">
              <a:ea typeface="CreativeFonts1" panose="02000603000000000000" pitchFamily="2" charset="0"/>
            </a:endParaRPr>
          </a:p>
          <a:p>
            <a:endParaRPr lang="en-US" sz="1600" dirty="0" smtClean="0">
              <a:ea typeface="CreativeFonts1" panose="02000603000000000000" pitchFamily="2" charset="0"/>
            </a:endParaRPr>
          </a:p>
          <a:p>
            <a:r>
              <a:rPr lang="en-US" sz="2800" dirty="0" smtClean="0">
                <a:latin typeface="CreativeFonts1" panose="02000603000000000000" pitchFamily="2" charset="0"/>
                <a:ea typeface="CreativeFonts1" panose="02000603000000000000" pitchFamily="2" charset="0"/>
              </a:rPr>
              <a:t>*Virtual Manipulatives! Made By: ABCya.com - FREE</a:t>
            </a:r>
            <a:endParaRPr lang="en-US" sz="2800" dirty="0">
              <a:latin typeface="CreativeFonts1" panose="02000603000000000000" pitchFamily="2" charset="0"/>
              <a:ea typeface="CreativeFonts1" panose="02000603000000000000" pitchFamily="2" charset="0"/>
            </a:endParaRPr>
          </a:p>
          <a:p>
            <a:r>
              <a:rPr lang="en-US" sz="3200" dirty="0">
                <a:ea typeface="CreativeFonts1" panose="02000603000000000000" pitchFamily="2" charset="0"/>
              </a:rPr>
              <a:t> </a:t>
            </a:r>
            <a:r>
              <a:rPr lang="en-US" sz="2800" dirty="0">
                <a:latin typeface="CreativeFonts1" panose="02000603000000000000" pitchFamily="2" charset="0"/>
                <a:ea typeface="CreativeFonts1" panose="02000603000000000000" pitchFamily="2" charset="0"/>
              </a:rPr>
              <a:t>&gt; </a:t>
            </a:r>
            <a:r>
              <a:rPr lang="en-US" sz="2800" dirty="0" smtClean="0">
                <a:ea typeface="CreativeFonts1" panose="02000603000000000000" pitchFamily="2" charset="0"/>
              </a:rPr>
              <a:t>Awesome fraction and decimal manipulatives</a:t>
            </a:r>
            <a:endParaRPr lang="en-US" sz="2800" dirty="0" smtClean="0">
              <a:ea typeface="CreativeFonts1" panose="02000603000000000000" pitchFamily="2" charset="0"/>
            </a:endParaRPr>
          </a:p>
          <a:p>
            <a:endParaRPr lang="en-US" sz="1600" dirty="0" smtClean="0">
              <a:ea typeface="CreativeFonts1" panose="02000603000000000000" pitchFamily="2" charset="0"/>
            </a:endParaRPr>
          </a:p>
          <a:p>
            <a:r>
              <a:rPr lang="en-US" sz="4000" dirty="0" smtClean="0">
                <a:latin typeface="CreativeFonts1" panose="02000603000000000000" pitchFamily="2" charset="0"/>
                <a:ea typeface="CreativeFonts1" panose="02000603000000000000" pitchFamily="2" charset="0"/>
              </a:rPr>
              <a:t>*Operation Math  </a:t>
            </a:r>
            <a:r>
              <a:rPr lang="en-US" sz="3200" dirty="0" smtClean="0">
                <a:latin typeface="CreativeFonts1" panose="02000603000000000000" pitchFamily="2" charset="0"/>
                <a:ea typeface="CreativeFonts1" panose="02000603000000000000" pitchFamily="2" charset="0"/>
              </a:rPr>
              <a:t>$2.99 app</a:t>
            </a:r>
          </a:p>
          <a:p>
            <a:r>
              <a:rPr lang="en-US" sz="4000" dirty="0">
                <a:latin typeface="CreativeFonts1" panose="02000603000000000000" pitchFamily="2" charset="0"/>
                <a:ea typeface="CreativeFonts1" panose="02000603000000000000" pitchFamily="2" charset="0"/>
              </a:rPr>
              <a:t> </a:t>
            </a:r>
            <a:r>
              <a:rPr lang="en-US" sz="4000" dirty="0" smtClean="0">
                <a:latin typeface="CreativeFonts1" panose="02000603000000000000" pitchFamily="2" charset="0"/>
                <a:ea typeface="CreativeFonts1" panose="02000603000000000000" pitchFamily="2" charset="0"/>
              </a:rPr>
              <a:t>    </a:t>
            </a:r>
            <a:r>
              <a:rPr lang="en-US" sz="2800" dirty="0" smtClean="0">
                <a:latin typeface="CreativeFonts1" panose="02000603000000000000" pitchFamily="2" charset="0"/>
                <a:ea typeface="CreativeFonts1" panose="02000603000000000000" pitchFamily="2" charset="0"/>
              </a:rPr>
              <a:t>&gt;</a:t>
            </a:r>
            <a:r>
              <a:rPr lang="en-US" sz="4000" dirty="0" smtClean="0">
                <a:latin typeface="CreativeFonts1" panose="02000603000000000000" pitchFamily="2" charset="0"/>
                <a:ea typeface="CreativeFonts1" panose="02000603000000000000" pitchFamily="2" charset="0"/>
              </a:rPr>
              <a:t> </a:t>
            </a:r>
            <a:r>
              <a:rPr lang="en-US" sz="2000" dirty="0" smtClean="0">
                <a:ea typeface="CreativeFonts1" panose="02000603000000000000" pitchFamily="2" charset="0"/>
              </a:rPr>
              <a:t>Master math facts as a spy     </a:t>
            </a:r>
            <a:endParaRPr lang="en-US" sz="2000" dirty="0">
              <a:ea typeface="CreativeFonts1" panose="02000603000000000000" pitchFamily="2" charset="0"/>
            </a:endParaRPr>
          </a:p>
        </p:txBody>
      </p:sp>
      <p:pic>
        <p:nvPicPr>
          <p:cNvPr id="17" name="Picture 16"/>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Math Apps</a:t>
            </a:r>
            <a:endParaRPr lang="en-US" sz="5400" b="1" dirty="0" smtClean="0">
              <a:latin typeface="CreativeFonts1" panose="02000603000000000000" pitchFamily="2" charset="0"/>
              <a:ea typeface="CreativeFonts1" panose="02000603000000000000" pitchFamily="2" charset="0"/>
            </a:endParaRPr>
          </a:p>
        </p:txBody>
      </p:sp>
      <p:pic>
        <p:nvPicPr>
          <p:cNvPr id="7170" name="Picture 2" descr="http://teacherswithapps.com/wp-content/uploads/2011/12/OperationMath_512-300x3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032" y="5638799"/>
            <a:ext cx="1164333" cy="116433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teacherswithapps.com/wp-content/uploads/2011/12/iPad-Mission1-300x22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9630" y="5448411"/>
            <a:ext cx="1907275" cy="1430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012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512074" y="1697227"/>
            <a:ext cx="8155676" cy="4462760"/>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*Math Training for Kids- FREE</a:t>
            </a:r>
          </a:p>
          <a:p>
            <a:r>
              <a:rPr lang="en-US" sz="2400" dirty="0" smtClean="0">
                <a:ea typeface="CreativeFonts1" panose="02000603000000000000" pitchFamily="2" charset="0"/>
              </a:rPr>
              <a:t> </a:t>
            </a:r>
            <a:r>
              <a:rPr lang="en-US" sz="2000" dirty="0" smtClean="0">
                <a:latin typeface="CreativeFonts1" panose="02000603000000000000" pitchFamily="2" charset="0"/>
                <a:ea typeface="CreativeFonts1" panose="02000603000000000000" pitchFamily="2" charset="0"/>
              </a:rPr>
              <a:t>&gt;Info from site: “</a:t>
            </a:r>
            <a:r>
              <a:rPr lang="en-US" sz="2000" dirty="0"/>
              <a:t>Three difficulty levels and the four basic concepts (addition, subtraction, multiplication, and division) in this simple app that teaches solid math fundamentals will help your child become more skilled</a:t>
            </a:r>
            <a:r>
              <a:rPr lang="en-US" sz="2000" dirty="0" smtClean="0"/>
              <a:t>.”</a:t>
            </a:r>
          </a:p>
          <a:p>
            <a:endParaRPr lang="en-US" sz="2000" dirty="0" smtClean="0"/>
          </a:p>
          <a:p>
            <a:r>
              <a:rPr lang="en-US" sz="4000" dirty="0" smtClean="0">
                <a:latin typeface="CreativeFonts1" panose="02000603000000000000" pitchFamily="2" charset="0"/>
                <a:ea typeface="CreativeFonts1" panose="02000603000000000000" pitchFamily="2" charset="0"/>
              </a:rPr>
              <a:t>* Kids Math - FREE</a:t>
            </a:r>
          </a:p>
          <a:p>
            <a:r>
              <a:rPr lang="en-US" sz="2000" dirty="0">
                <a:latin typeface="CreativeFonts1" panose="02000603000000000000" pitchFamily="2" charset="0"/>
                <a:ea typeface="CreativeFonts1" panose="02000603000000000000" pitchFamily="2" charset="0"/>
              </a:rPr>
              <a:t>&gt;Info from site: </a:t>
            </a:r>
            <a:r>
              <a:rPr lang="en-US" sz="2000" dirty="0" smtClean="0">
                <a:latin typeface="CreativeFonts1" panose="02000603000000000000" pitchFamily="2" charset="0"/>
                <a:ea typeface="CreativeFonts1" panose="02000603000000000000" pitchFamily="2" charset="0"/>
              </a:rPr>
              <a:t>“</a:t>
            </a:r>
            <a:r>
              <a:rPr lang="en-US" sz="2000" dirty="0"/>
              <a:t>The main task here is to pass all eight levels within a certain time frame by answering 10 math questions at each level (including ones about fractions and greater than/smaller than numbers.). Each question allows 30 seconds of answering time; for correct answers, players are rewarded with an additional four seconds. Dynamically generated questioning means that kids get new questions every time they play</a:t>
            </a:r>
            <a:r>
              <a:rPr lang="en-US" sz="2000" dirty="0" smtClean="0"/>
              <a:t>.”</a:t>
            </a:r>
            <a:endParaRPr lang="en-US" sz="2000" dirty="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Math Apps</a:t>
            </a:r>
            <a:endParaRPr lang="en-US" sz="5400" b="1" dirty="0" smtClean="0">
              <a:latin typeface="CreativeFonts1" panose="02000603000000000000" pitchFamily="2" charset="0"/>
              <a:ea typeface="CreativeFonts1" panose="02000603000000000000" pitchFamily="2" charset="0"/>
            </a:endParaRPr>
          </a:p>
        </p:txBody>
      </p:sp>
      <p:pic>
        <p:nvPicPr>
          <p:cNvPr id="10242" name="Picture 2" descr="http://www.surpriseride.com/wp-content/uploads/2016/01/math-apps-for-kid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97357"/>
            <a:ext cx="2819400" cy="169164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lh6.ggpht.com/Xsoxo1Ci2nupSfR6-ifM3GCdBs17oJvzCNzJCPBrwv5kibRGgzSEvkA2S8odpeFnBz0=w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3679" y="5442688"/>
            <a:ext cx="1332221" cy="1332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8214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512074" y="1697227"/>
            <a:ext cx="8155676" cy="4093428"/>
          </a:xfrm>
          <a:prstGeom prst="rect">
            <a:avLst/>
          </a:prstGeom>
          <a:noFill/>
        </p:spPr>
        <p:txBody>
          <a:bodyPr wrap="square" rtlCol="0">
            <a:spAutoFit/>
          </a:bodyPr>
          <a:lstStyle/>
          <a:p>
            <a:r>
              <a:rPr lang="en-US" sz="3600" dirty="0" smtClean="0">
                <a:latin typeface="CreativeFonts1" panose="02000603000000000000" pitchFamily="2" charset="0"/>
                <a:ea typeface="CreativeFonts1" panose="02000603000000000000" pitchFamily="2" charset="0"/>
              </a:rPr>
              <a:t>*Preschool Math Games for Kids- FREE</a:t>
            </a:r>
          </a:p>
          <a:p>
            <a:r>
              <a:rPr lang="en-US" sz="2400" dirty="0" smtClean="0">
                <a:ea typeface="CreativeFonts1" panose="02000603000000000000" pitchFamily="2" charset="0"/>
              </a:rPr>
              <a:t> </a:t>
            </a:r>
            <a:r>
              <a:rPr lang="en-US" sz="2000" dirty="0" smtClean="0">
                <a:latin typeface="CreativeFonts1" panose="02000603000000000000" pitchFamily="2" charset="0"/>
                <a:ea typeface="CreativeFonts1" panose="02000603000000000000" pitchFamily="2" charset="0"/>
              </a:rPr>
              <a:t>&gt;Info from site: “</a:t>
            </a:r>
            <a:r>
              <a:rPr lang="en-US" sz="2000" dirty="0"/>
              <a:t>Young kids will get experience counting, tracing and reading numbers in a fun, interactive way. And don't let the name fool you! This app also features math exercises (addition, subtraction, sequence patterns, and more) for elementary schoolers—up to the 3rd grade level</a:t>
            </a:r>
            <a:r>
              <a:rPr lang="en-US" sz="2000" dirty="0" smtClean="0"/>
              <a:t>.”</a:t>
            </a:r>
          </a:p>
          <a:p>
            <a:endParaRPr lang="en-US" sz="2000" dirty="0" smtClean="0"/>
          </a:p>
          <a:p>
            <a:r>
              <a:rPr lang="en-US" sz="3600" dirty="0" smtClean="0">
                <a:latin typeface="CreativeFonts1" panose="02000603000000000000" pitchFamily="2" charset="0"/>
                <a:ea typeface="CreativeFonts1" panose="02000603000000000000" pitchFamily="2" charset="0"/>
              </a:rPr>
              <a:t>* Peter Pigs Money Counter- FREE</a:t>
            </a:r>
          </a:p>
          <a:p>
            <a:r>
              <a:rPr lang="en-US" sz="2000" dirty="0">
                <a:latin typeface="CreativeFonts1" panose="02000603000000000000" pitchFamily="2" charset="0"/>
                <a:ea typeface="CreativeFonts1" panose="02000603000000000000" pitchFamily="2" charset="0"/>
              </a:rPr>
              <a:t>&gt;Info from site: </a:t>
            </a:r>
            <a:r>
              <a:rPr lang="en-US" sz="2000" dirty="0" smtClean="0">
                <a:latin typeface="CreativeFonts1" panose="02000603000000000000" pitchFamily="2" charset="0"/>
                <a:ea typeface="CreativeFonts1" panose="02000603000000000000" pitchFamily="2" charset="0"/>
              </a:rPr>
              <a:t>“</a:t>
            </a:r>
            <a:r>
              <a:rPr lang="en-US" sz="2000" dirty="0"/>
              <a:t>Developed by Visa, this app helps kids practice sorting, counting, and identifying the value of U.S. coins to earn virtual money. Along the way, Peter Pig (a virtual piggy bank) helps kids learn facts about U.S. currency that are read aloud in a child's voice. </a:t>
            </a:r>
            <a:r>
              <a:rPr lang="en-US" sz="2000" dirty="0" smtClean="0"/>
              <a:t>”</a:t>
            </a:r>
            <a:endParaRPr lang="en-US" sz="2000" dirty="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Math Apps</a:t>
            </a:r>
            <a:endParaRPr lang="en-US" sz="5400" b="1" dirty="0" smtClean="0">
              <a:latin typeface="CreativeFonts1" panose="02000603000000000000" pitchFamily="2" charset="0"/>
              <a:ea typeface="CreativeFonts1" panose="02000603000000000000" pitchFamily="2" charset="0"/>
            </a:endParaRPr>
          </a:p>
        </p:txBody>
      </p:sp>
      <p:pic>
        <p:nvPicPr>
          <p:cNvPr id="12290" name="Picture 2" descr="https://lh3.googleusercontent.com/zDGDy1B0bhvkRsnCYGuWflS2LJBQhKxTg3TYE12LyyKPLxG1ZveitfueURVpqtI302Y=h9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7359" y="17241"/>
            <a:ext cx="2986641" cy="167998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www.uwlax.edu/uploadedImages/Initiatives/It_Makes_Cents/PeterPig.jpg?n=19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5644226"/>
            <a:ext cx="2533649" cy="124296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free-training-tutorial.com/online-math-games-previews/gamepreview201_5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5348257"/>
            <a:ext cx="3429000" cy="153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6580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512074" y="1697227"/>
            <a:ext cx="8155676" cy="4031873"/>
          </a:xfrm>
          <a:prstGeom prst="rect">
            <a:avLst/>
          </a:prstGeom>
          <a:noFill/>
        </p:spPr>
        <p:txBody>
          <a:bodyPr wrap="square" rtlCol="0">
            <a:spAutoFit/>
          </a:bodyPr>
          <a:lstStyle/>
          <a:p>
            <a:r>
              <a:rPr lang="en-US" sz="3600" dirty="0" smtClean="0">
                <a:latin typeface="CreativeFonts1" panose="02000603000000000000" pitchFamily="2" charset="0"/>
                <a:ea typeface="CreativeFonts1" panose="02000603000000000000" pitchFamily="2" charset="0"/>
              </a:rPr>
              <a:t>* Let’s Do Math! - FREE</a:t>
            </a:r>
          </a:p>
          <a:p>
            <a:r>
              <a:rPr lang="en-US" sz="2400" dirty="0" smtClean="0">
                <a:ea typeface="CreativeFonts1" panose="02000603000000000000" pitchFamily="2" charset="0"/>
              </a:rPr>
              <a:t> </a:t>
            </a:r>
            <a:r>
              <a:rPr lang="en-US" sz="2000" dirty="0" smtClean="0">
                <a:latin typeface="CreativeFonts1" panose="02000603000000000000" pitchFamily="2" charset="0"/>
                <a:ea typeface="CreativeFonts1" panose="02000603000000000000" pitchFamily="2" charset="0"/>
              </a:rPr>
              <a:t>&gt;Info from site: “</a:t>
            </a:r>
            <a:r>
              <a:rPr lang="en-US" sz="2000" dirty="0"/>
              <a:t>Keep kids busy for hours with 15 different types of exercises in three categories and 50 word problems that focus on addition and subtraction. The app can be used either as flash cards or as a series of puzzles to teach basic concepts</a:t>
            </a:r>
            <a:r>
              <a:rPr lang="en-US" sz="2000" dirty="0" smtClean="0"/>
              <a:t>.”</a:t>
            </a:r>
          </a:p>
          <a:p>
            <a:endParaRPr lang="en-US" sz="2000" dirty="0" smtClean="0"/>
          </a:p>
          <a:p>
            <a:r>
              <a:rPr lang="en-US" sz="3600" dirty="0" smtClean="0">
                <a:latin typeface="CreativeFonts1" panose="02000603000000000000" pitchFamily="2" charset="0"/>
                <a:ea typeface="CreativeFonts1" panose="02000603000000000000" pitchFamily="2" charset="0"/>
              </a:rPr>
              <a:t>* Thinking Blocks Multiplication - FREE</a:t>
            </a:r>
          </a:p>
          <a:p>
            <a:r>
              <a:rPr lang="en-US" sz="2000" dirty="0">
                <a:latin typeface="CreativeFonts1" panose="02000603000000000000" pitchFamily="2" charset="0"/>
                <a:ea typeface="CreativeFonts1" panose="02000603000000000000" pitchFamily="2" charset="0"/>
              </a:rPr>
              <a:t>&gt;Info from site: </a:t>
            </a:r>
            <a:r>
              <a:rPr lang="en-US" sz="2000" dirty="0" smtClean="0">
                <a:latin typeface="CreativeFonts1" panose="02000603000000000000" pitchFamily="2" charset="0"/>
                <a:ea typeface="CreativeFonts1" panose="02000603000000000000" pitchFamily="2" charset="0"/>
              </a:rPr>
              <a:t>“</a:t>
            </a:r>
            <a:r>
              <a:rPr lang="en-US" sz="2000" dirty="0"/>
              <a:t>Use number blocks to solve multiplication word problems, a strategy supported by Common Core standards. This app introduces kids to six problem solving models, which helps them organize information and visualize number relationships. </a:t>
            </a:r>
            <a:r>
              <a:rPr lang="en-US" sz="2000" dirty="0" smtClean="0"/>
              <a:t>”</a:t>
            </a:r>
            <a:endParaRPr lang="en-US" sz="2000" dirty="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Math Apps</a:t>
            </a:r>
            <a:endParaRPr lang="en-US" sz="5400" b="1" dirty="0" smtClean="0">
              <a:latin typeface="CreativeFonts1" panose="02000603000000000000" pitchFamily="2" charset="0"/>
              <a:ea typeface="CreativeFonts1" panose="02000603000000000000" pitchFamily="2" charset="0"/>
            </a:endParaRPr>
          </a:p>
        </p:txBody>
      </p:sp>
      <p:pic>
        <p:nvPicPr>
          <p:cNvPr id="13314" name="Picture 2" descr="http://a5.mzstatic.com/au/r30/Purple/v4/4b/9a/b1/4b9ab16a-cdc7-ea26-cd3f-6eceed4ecf70/icon175x17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0382"/>
            <a:ext cx="2288275" cy="228827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theworldaccordingtoe.com/.a/6a00e398228361883301b7c6f1b862970b-200w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5400623"/>
            <a:ext cx="1524000" cy="145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995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512074" y="1697227"/>
            <a:ext cx="8155676" cy="3108543"/>
          </a:xfrm>
          <a:prstGeom prst="rect">
            <a:avLst/>
          </a:prstGeom>
          <a:noFill/>
        </p:spPr>
        <p:txBody>
          <a:bodyPr wrap="square" rtlCol="0">
            <a:spAutoFit/>
          </a:bodyPr>
          <a:lstStyle/>
          <a:p>
            <a:r>
              <a:rPr lang="en-US" sz="3200" dirty="0" smtClean="0">
                <a:latin typeface="CreativeFonts1" panose="02000603000000000000" pitchFamily="2" charset="0"/>
                <a:ea typeface="CreativeFonts1" panose="02000603000000000000" pitchFamily="2" charset="0"/>
              </a:rPr>
              <a:t>* </a:t>
            </a:r>
            <a:r>
              <a:rPr lang="en-US" sz="3200" dirty="0" err="1" smtClean="0">
                <a:latin typeface="CreativeFonts1" panose="02000603000000000000" pitchFamily="2" charset="0"/>
                <a:ea typeface="CreativeFonts1" panose="02000603000000000000" pitchFamily="2" charset="0"/>
              </a:rPr>
              <a:t>Mathmateer</a:t>
            </a:r>
            <a:r>
              <a:rPr lang="en-US" sz="3200" dirty="0" smtClean="0">
                <a:latin typeface="CreativeFonts1" panose="02000603000000000000" pitchFamily="2" charset="0"/>
                <a:ea typeface="CreativeFonts1" panose="02000603000000000000" pitchFamily="2" charset="0"/>
              </a:rPr>
              <a:t> (Formerly Rocket Math) 99 cents</a:t>
            </a:r>
          </a:p>
          <a:p>
            <a:r>
              <a:rPr lang="en-US" sz="2400" dirty="0" smtClean="0">
                <a:ea typeface="CreativeFonts1" panose="02000603000000000000" pitchFamily="2" charset="0"/>
              </a:rPr>
              <a:t> </a:t>
            </a:r>
            <a:r>
              <a:rPr lang="en-US" sz="2000" dirty="0" smtClean="0">
                <a:latin typeface="CreativeFonts1" panose="02000603000000000000" pitchFamily="2" charset="0"/>
                <a:ea typeface="CreativeFonts1" panose="02000603000000000000" pitchFamily="2" charset="0"/>
              </a:rPr>
              <a:t>&gt;Info from site: “</a:t>
            </a:r>
            <a:r>
              <a:rPr lang="en-US" sz="2000" dirty="0" err="1"/>
              <a:t>Mathmateer</a:t>
            </a:r>
            <a:r>
              <a:rPr lang="en-US" sz="2000" dirty="0"/>
              <a:t>, voted one of the top 10 best apps for </a:t>
            </a:r>
            <a:r>
              <a:rPr lang="en-US" sz="2000" dirty="0">
                <a:hlinkClick r:id="rId3"/>
              </a:rPr>
              <a:t>elementary school</a:t>
            </a:r>
            <a:r>
              <a:rPr lang="en-US" sz="2000" dirty="0"/>
              <a:t> kids by </a:t>
            </a:r>
            <a:r>
              <a:rPr lang="en-US" sz="2000" dirty="0" err="1"/>
              <a:t>Appolicious</a:t>
            </a:r>
            <a:r>
              <a:rPr lang="en-US" sz="2000" dirty="0"/>
              <a:t> (the app directory), appeals to kids' creative side. To build a rocket ship to launch into space, kids must earn money by completing basic math challenges while recognizing patterns and shapes, telling time, and working on fractions and square roots</a:t>
            </a:r>
            <a:r>
              <a:rPr lang="en-US" sz="2000" dirty="0" smtClean="0"/>
              <a:t>.”</a:t>
            </a:r>
          </a:p>
          <a:p>
            <a:r>
              <a:rPr lang="en-US" sz="2000" dirty="0">
                <a:ea typeface="CreativeFonts1" panose="02000603000000000000" pitchFamily="2" charset="0"/>
              </a:rPr>
              <a:t> </a:t>
            </a:r>
            <a:r>
              <a:rPr lang="en-US" sz="2000" dirty="0" smtClean="0">
                <a:latin typeface="CreativeFonts1" panose="02000603000000000000" pitchFamily="2" charset="0"/>
                <a:ea typeface="CreativeFonts1" panose="02000603000000000000" pitchFamily="2" charset="0"/>
              </a:rPr>
              <a:t>&gt; I got mine FREE from Apps Gone Free</a:t>
            </a:r>
          </a:p>
          <a:p>
            <a:r>
              <a:rPr lang="en-US" sz="2000" dirty="0" smtClean="0">
                <a:latin typeface="CreativeFonts1" panose="02000603000000000000" pitchFamily="2" charset="0"/>
                <a:ea typeface="CreativeFonts1" panose="02000603000000000000" pitchFamily="2" charset="0"/>
              </a:rPr>
              <a:t>&gt; Test out the lite version for FREE with limited access to topics</a:t>
            </a:r>
            <a:endParaRPr lang="en-US" sz="2000" dirty="0" smtClean="0"/>
          </a:p>
          <a:p>
            <a:endParaRPr lang="en-US" sz="2000" dirty="0" smtClean="0"/>
          </a:p>
        </p:txBody>
      </p:sp>
      <p:pic>
        <p:nvPicPr>
          <p:cNvPr id="17" name="Picture 16"/>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Math Apps</a:t>
            </a:r>
            <a:endParaRPr lang="en-US" sz="5400" b="1" dirty="0" smtClean="0">
              <a:latin typeface="CreativeFonts1" panose="02000603000000000000" pitchFamily="2" charset="0"/>
              <a:ea typeface="CreativeFonts1" panose="02000603000000000000" pitchFamily="2" charset="0"/>
            </a:endParaRPr>
          </a:p>
        </p:txBody>
      </p:sp>
      <p:pic>
        <p:nvPicPr>
          <p:cNvPr id="14338" name="Picture 2" descr="http://www.technoven.com/wp-content/uploads/2015/12/external_im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1" y="4527385"/>
            <a:ext cx="2229114" cy="222911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totallytarget.com/wp-content/uploads/2013/08/free-app2-8-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22496"/>
            <a:ext cx="6019800" cy="233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0663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ounded Rectangle 13"/>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3" name="TextBox 12"/>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Setting Up for Success</a:t>
            </a:r>
            <a:endParaRPr lang="en-US" sz="5400" b="1" dirty="0" smtClean="0">
              <a:latin typeface="CreativeFonts1" panose="02000603000000000000" pitchFamily="2" charset="0"/>
              <a:ea typeface="CreativeFonts1" panose="02000603000000000000" pitchFamily="2" charset="0"/>
            </a:endParaRPr>
          </a:p>
        </p:txBody>
      </p:sp>
      <p:sp>
        <p:nvSpPr>
          <p:cNvPr id="15" name="Rounded Rectangle 14"/>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419312" y="5283642"/>
            <a:ext cx="473125" cy="1417146"/>
          </a:xfrm>
          <a:prstGeom prst="rect">
            <a:avLst/>
          </a:prstGeom>
        </p:spPr>
      </p:pic>
      <p:sp>
        <p:nvSpPr>
          <p:cNvPr id="16" name="TextBox 15"/>
          <p:cNvSpPr txBox="1"/>
          <p:nvPr/>
        </p:nvSpPr>
        <p:spPr>
          <a:xfrm>
            <a:off x="838199" y="1906777"/>
            <a:ext cx="7848601" cy="3170099"/>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 Rules</a:t>
            </a:r>
            <a:endParaRPr lang="en-US" sz="4000" dirty="0">
              <a:latin typeface="CreativeFonts1" panose="02000603000000000000" pitchFamily="2" charset="0"/>
              <a:ea typeface="CreativeFonts1" panose="02000603000000000000" pitchFamily="2" charset="0"/>
            </a:endParaRPr>
          </a:p>
          <a:p>
            <a:r>
              <a:rPr lang="en-US" sz="4000" dirty="0" smtClean="0">
                <a:latin typeface="CreativeFonts1" panose="02000603000000000000" pitchFamily="2" charset="0"/>
                <a:ea typeface="CreativeFonts1" panose="02000603000000000000" pitchFamily="2" charset="0"/>
              </a:rPr>
              <a:t>     `See examples</a:t>
            </a:r>
          </a:p>
          <a:p>
            <a:r>
              <a:rPr lang="en-US" sz="4000" dirty="0" smtClean="0">
                <a:latin typeface="CreativeFonts1" panose="02000603000000000000" pitchFamily="2" charset="0"/>
                <a:ea typeface="CreativeFonts1" panose="02000603000000000000" pitchFamily="2" charset="0"/>
              </a:rPr>
              <a:t>*Think about your rules and requirements</a:t>
            </a:r>
          </a:p>
          <a:p>
            <a:r>
              <a:rPr lang="en-US" sz="4000" dirty="0" smtClean="0">
                <a:latin typeface="CreativeFonts1" panose="02000603000000000000" pitchFamily="2" charset="0"/>
                <a:ea typeface="CreativeFonts1" panose="02000603000000000000" pitchFamily="2" charset="0"/>
              </a:rPr>
              <a:t>*Design your own rule list</a:t>
            </a:r>
          </a:p>
        </p:txBody>
      </p:sp>
      <p:pic>
        <p:nvPicPr>
          <p:cNvPr id="11" name="Picture 10"/>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Tree>
    <p:extLst>
      <p:ext uri="{BB962C8B-B14F-4D97-AF65-F5344CB8AC3E}">
        <p14:creationId xmlns:p14="http://schemas.microsoft.com/office/powerpoint/2010/main" val="23615898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162800"/>
          </a:xfrm>
          <a:prstGeom prst="rect">
            <a:avLst/>
          </a:prstGeom>
        </p:spPr>
      </p:pic>
      <p:sp>
        <p:nvSpPr>
          <p:cNvPr id="14" name="Rounded Rectangle 13"/>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3" name="TextBox 12"/>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More Math Apps</a:t>
            </a:r>
            <a:endParaRPr lang="en-US" sz="5400" b="1" dirty="0" smtClean="0">
              <a:latin typeface="CreativeFonts1" panose="02000603000000000000" pitchFamily="2" charset="0"/>
              <a:ea typeface="CreativeFonts1" panose="02000603000000000000" pitchFamily="2" charset="0"/>
            </a:endParaRPr>
          </a:p>
        </p:txBody>
      </p:sp>
      <p:sp>
        <p:nvSpPr>
          <p:cNvPr id="15" name="Rounded Rectangle 14"/>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419312" y="5283642"/>
            <a:ext cx="473125" cy="1417146"/>
          </a:xfrm>
          <a:prstGeom prst="rect">
            <a:avLst/>
          </a:prstGeom>
        </p:spPr>
      </p:pic>
      <p:sp>
        <p:nvSpPr>
          <p:cNvPr id="16" name="TextBox 15"/>
          <p:cNvSpPr txBox="1"/>
          <p:nvPr/>
        </p:nvSpPr>
        <p:spPr>
          <a:xfrm>
            <a:off x="520982" y="1906776"/>
            <a:ext cx="8134892" cy="3170099"/>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&gt;See App List</a:t>
            </a:r>
          </a:p>
          <a:p>
            <a:r>
              <a:rPr lang="en-US" sz="4000" dirty="0" smtClean="0">
                <a:latin typeface="CreativeFonts1" panose="02000603000000000000" pitchFamily="2" charset="0"/>
                <a:ea typeface="CreativeFonts1" panose="02000603000000000000" pitchFamily="2" charset="0"/>
              </a:rPr>
              <a:t>&gt;Math Stations? Literacy Stations?</a:t>
            </a:r>
          </a:p>
          <a:p>
            <a:r>
              <a:rPr lang="en-US" sz="4000" dirty="0" smtClean="0">
                <a:latin typeface="CreativeFonts1" panose="02000603000000000000" pitchFamily="2" charset="0"/>
                <a:ea typeface="CreativeFonts1" panose="02000603000000000000" pitchFamily="2" charset="0"/>
              </a:rPr>
              <a:t>&gt;Differentiate Math Time</a:t>
            </a:r>
          </a:p>
          <a:p>
            <a:r>
              <a:rPr lang="en-US" sz="4000" dirty="0" smtClean="0">
                <a:latin typeface="CreativeFonts1" panose="02000603000000000000" pitchFamily="2" charset="0"/>
                <a:ea typeface="CreativeFonts1" panose="02000603000000000000" pitchFamily="2" charset="0"/>
              </a:rPr>
              <a:t>&gt;Need time to work with a small group for a math intervention?</a:t>
            </a:r>
            <a:endParaRPr lang="en-US" sz="4000" dirty="0">
              <a:latin typeface="CreativeFonts1" panose="02000603000000000000" pitchFamily="2" charset="0"/>
              <a:ea typeface="CreativeFonts1" panose="02000603000000000000" pitchFamily="2" charset="0"/>
            </a:endParaRPr>
          </a:p>
        </p:txBody>
      </p:sp>
      <p:pic>
        <p:nvPicPr>
          <p:cNvPr id="11" name="Picture 10"/>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Tree>
    <p:extLst>
      <p:ext uri="{BB962C8B-B14F-4D97-AF65-F5344CB8AC3E}">
        <p14:creationId xmlns:p14="http://schemas.microsoft.com/office/powerpoint/2010/main" val="39985062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ounded Rectangle 13"/>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3" name="TextBox 12"/>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Behavior Management</a:t>
            </a:r>
            <a:endParaRPr lang="en-US" sz="5400" b="1" dirty="0" smtClean="0">
              <a:latin typeface="CreativeFonts1" panose="02000603000000000000" pitchFamily="2" charset="0"/>
              <a:ea typeface="CreativeFonts1" panose="02000603000000000000" pitchFamily="2" charset="0"/>
            </a:endParaRPr>
          </a:p>
        </p:txBody>
      </p:sp>
      <p:sp>
        <p:nvSpPr>
          <p:cNvPr id="15" name="Rounded Rectangle 14"/>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419312" y="5283642"/>
            <a:ext cx="473125" cy="1417146"/>
          </a:xfrm>
          <a:prstGeom prst="rect">
            <a:avLst/>
          </a:prstGeom>
        </p:spPr>
      </p:pic>
      <p:sp>
        <p:nvSpPr>
          <p:cNvPr id="16" name="TextBox 15"/>
          <p:cNvSpPr txBox="1"/>
          <p:nvPr/>
        </p:nvSpPr>
        <p:spPr>
          <a:xfrm>
            <a:off x="567280" y="1821863"/>
            <a:ext cx="8119520" cy="4832092"/>
          </a:xfrm>
          <a:prstGeom prst="rect">
            <a:avLst/>
          </a:prstGeom>
          <a:noFill/>
        </p:spPr>
        <p:txBody>
          <a:bodyPr wrap="square" rtlCol="0">
            <a:spAutoFit/>
          </a:bodyPr>
          <a:lstStyle/>
          <a:p>
            <a:r>
              <a:rPr lang="en-US" sz="4400" dirty="0" smtClean="0">
                <a:latin typeface="CreativeFonts1" panose="02000603000000000000" pitchFamily="2" charset="0"/>
                <a:ea typeface="CreativeFonts1" panose="02000603000000000000" pitchFamily="2" charset="0"/>
              </a:rPr>
              <a:t>*Traffic Light! </a:t>
            </a:r>
            <a:r>
              <a:rPr lang="en-US" sz="3200" dirty="0" smtClean="0">
                <a:latin typeface="CreativeFonts1" panose="02000603000000000000" pitchFamily="2" charset="0"/>
                <a:ea typeface="CreativeFonts1" panose="02000603000000000000" pitchFamily="2" charset="0"/>
              </a:rPr>
              <a:t>By Gareth Vaughan- FREE</a:t>
            </a:r>
            <a:endParaRPr lang="en-US" sz="3600" dirty="0">
              <a:latin typeface="CreativeFonts1" panose="02000603000000000000" pitchFamily="2" charset="0"/>
              <a:ea typeface="CreativeFonts1" panose="02000603000000000000" pitchFamily="2" charset="0"/>
            </a:endParaRPr>
          </a:p>
          <a:p>
            <a:r>
              <a:rPr lang="en-US" sz="2800" dirty="0">
                <a:ea typeface="CreativeFonts1" panose="02000603000000000000" pitchFamily="2" charset="0"/>
              </a:rPr>
              <a:t> </a:t>
            </a:r>
            <a:r>
              <a:rPr lang="en-US" sz="2400" dirty="0" smtClean="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Tap ‘</a:t>
            </a:r>
            <a:r>
              <a:rPr lang="en-US" sz="2000" dirty="0" err="1" smtClean="0">
                <a:ea typeface="CreativeFonts1" panose="02000603000000000000" pitchFamily="2" charset="0"/>
              </a:rPr>
              <a:t>i</a:t>
            </a:r>
            <a:r>
              <a:rPr lang="en-US" sz="2000" dirty="0" smtClean="0">
                <a:ea typeface="CreativeFonts1" panose="02000603000000000000" pitchFamily="2" charset="0"/>
              </a:rPr>
              <a:t>’, change it to manual, &amp; choose your light</a:t>
            </a:r>
            <a:endParaRPr lang="en-US" sz="2000" dirty="0">
              <a:ea typeface="CreativeFonts1" panose="02000603000000000000" pitchFamily="2" charset="0"/>
            </a:endParaRPr>
          </a:p>
          <a:p>
            <a:r>
              <a:rPr lang="en-US" sz="2400" dirty="0">
                <a:latin typeface="CreativeFonts1" panose="02000603000000000000" pitchFamily="2" charset="0"/>
                <a:ea typeface="CreativeFonts1" panose="02000603000000000000" pitchFamily="2" charset="0"/>
              </a:rPr>
              <a:t> &gt; </a:t>
            </a:r>
            <a:r>
              <a:rPr lang="en-US" sz="2000" dirty="0" smtClean="0">
                <a:ea typeface="CreativeFonts1" panose="02000603000000000000" pitchFamily="2" charset="0"/>
              </a:rPr>
              <a:t>I use it at my desk and during reading groups</a:t>
            </a:r>
          </a:p>
          <a:p>
            <a:r>
              <a:rPr lang="en-US" sz="2400" dirty="0" smtClean="0">
                <a:latin typeface="CreativeFonts1" panose="02000603000000000000" pitchFamily="2" charset="0"/>
                <a:ea typeface="CreativeFonts1" panose="02000603000000000000" pitchFamily="2" charset="0"/>
              </a:rPr>
              <a:t>        &gt; </a:t>
            </a:r>
            <a:r>
              <a:rPr lang="en-US" sz="2000" dirty="0" smtClean="0">
                <a:ea typeface="CreativeFonts1" panose="02000603000000000000" pitchFamily="2" charset="0"/>
              </a:rPr>
              <a:t>I use red to mean ‘no interrupting’/’not open for questions’, yellow</a:t>
            </a:r>
          </a:p>
          <a:p>
            <a:r>
              <a:rPr lang="en-US" sz="2000" dirty="0">
                <a:ea typeface="CreativeFonts1" panose="02000603000000000000" pitchFamily="2" charset="0"/>
              </a:rPr>
              <a:t> </a:t>
            </a:r>
            <a:r>
              <a:rPr lang="en-US" sz="2000" dirty="0" smtClean="0">
                <a:ea typeface="CreativeFonts1" panose="02000603000000000000" pitchFamily="2" charset="0"/>
              </a:rPr>
              <a:t>                  as you may wait in line, green for go ahead and ask- no line</a:t>
            </a:r>
            <a:endParaRPr lang="en-US" sz="3200" dirty="0">
              <a:ea typeface="CreativeFonts1" panose="02000603000000000000" pitchFamily="2" charset="0"/>
            </a:endParaRPr>
          </a:p>
          <a:p>
            <a:r>
              <a:rPr lang="en-US" sz="4400" dirty="0" smtClean="0">
                <a:latin typeface="CreativeFonts1" panose="02000603000000000000" pitchFamily="2" charset="0"/>
                <a:ea typeface="CreativeFonts1" panose="02000603000000000000" pitchFamily="2" charset="0"/>
              </a:rPr>
              <a:t>*Too Noisy- </a:t>
            </a:r>
            <a:r>
              <a:rPr lang="en-US" sz="3600" dirty="0" smtClean="0">
                <a:latin typeface="CreativeFonts1" panose="02000603000000000000" pitchFamily="2" charset="0"/>
                <a:ea typeface="CreativeFonts1" panose="02000603000000000000" pitchFamily="2" charset="0"/>
              </a:rPr>
              <a:t>FREE or $3.99</a:t>
            </a:r>
            <a:endParaRPr lang="en-US" sz="2800" dirty="0">
              <a:latin typeface="CreativeFonts1" panose="02000603000000000000" pitchFamily="2" charset="0"/>
              <a:ea typeface="CreativeFonts1" panose="02000603000000000000" pitchFamily="2" charset="0"/>
            </a:endParaRPr>
          </a:p>
          <a:p>
            <a:r>
              <a:rPr lang="en-US" sz="3200" dirty="0" smtClean="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Set the sensitivity of the sound sensor, if the students get too loud the smiley face gets sad</a:t>
            </a:r>
          </a:p>
          <a:p>
            <a:endParaRPr lang="en-US" sz="2000" dirty="0">
              <a:ea typeface="CreativeFonts1" panose="02000603000000000000" pitchFamily="2" charset="0"/>
            </a:endParaRPr>
          </a:p>
          <a:p>
            <a:endParaRPr lang="en-US" sz="4000" dirty="0">
              <a:ea typeface="CreativeFonts1" panose="02000603000000000000" pitchFamily="2" charset="0"/>
            </a:endParaRPr>
          </a:p>
        </p:txBody>
      </p:sp>
      <p:pic>
        <p:nvPicPr>
          <p:cNvPr id="11" name="Picture 10"/>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pic>
        <p:nvPicPr>
          <p:cNvPr id="1026" name="Picture 2" descr="iPhone Screenshot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04" y="1905000"/>
            <a:ext cx="77273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3.mzstatic.com/r30/Purple7/v4/88/ef/27/88ef27c7-2cee-fd58-00e8-fbc804065a5b/screen960x960.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5130016"/>
            <a:ext cx="3105397" cy="142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1996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924800"/>
          </a:xfrm>
          <a:prstGeom prst="rect">
            <a:avLst/>
          </a:prstGeo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057400"/>
            <a:ext cx="7543800" cy="50292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7" name="TextBox 6"/>
          <p:cNvSpPr txBox="1"/>
          <p:nvPr/>
        </p:nvSpPr>
        <p:spPr>
          <a:xfrm>
            <a:off x="762000" y="520868"/>
            <a:ext cx="7391400" cy="1015663"/>
          </a:xfrm>
          <a:prstGeom prst="rect">
            <a:avLst/>
          </a:prstGeom>
          <a:noFill/>
        </p:spPr>
        <p:txBody>
          <a:bodyPr wrap="square" rtlCol="0">
            <a:spAutoFit/>
          </a:bodyPr>
          <a:lstStyle/>
          <a:p>
            <a:r>
              <a:rPr lang="en-US" sz="6000" dirty="0" smtClean="0">
                <a:latin typeface="CreativeFonts1" panose="02000603000000000000" pitchFamily="2" charset="0"/>
                <a:ea typeface="CreativeFonts1" panose="02000603000000000000" pitchFamily="2" charset="0"/>
              </a:rPr>
              <a:t> Behavior Management</a:t>
            </a:r>
            <a:endParaRPr lang="en-US" sz="6000" dirty="0">
              <a:latin typeface="CreativeFonts1" panose="02000603000000000000" pitchFamily="2" charset="0"/>
              <a:ea typeface="CreativeFonts1" panose="02000603000000000000" pitchFamily="2" charset="0"/>
            </a:endParaRPr>
          </a:p>
        </p:txBody>
      </p:sp>
      <p:sp>
        <p:nvSpPr>
          <p:cNvPr id="10" name="TextBox 9"/>
          <p:cNvSpPr txBox="1"/>
          <p:nvPr/>
        </p:nvSpPr>
        <p:spPr>
          <a:xfrm>
            <a:off x="944294" y="1905000"/>
            <a:ext cx="7361506" cy="5632311"/>
          </a:xfrm>
          <a:prstGeom prst="rect">
            <a:avLst/>
          </a:prstGeom>
          <a:noFill/>
        </p:spPr>
        <p:txBody>
          <a:bodyPr wrap="square" rtlCol="0">
            <a:spAutoFit/>
          </a:bodyPr>
          <a:lstStyle/>
          <a:p>
            <a:r>
              <a:rPr lang="en-US" sz="4800" dirty="0" smtClean="0">
                <a:latin typeface="Arial Rounded MT Bold" panose="020F0704030504030204" pitchFamily="34" charset="0"/>
                <a:ea typeface="CreativeFonts1" panose="02000603000000000000" pitchFamily="2" charset="0"/>
              </a:rPr>
              <a:t> </a:t>
            </a:r>
            <a:r>
              <a:rPr lang="en-US" sz="4000" dirty="0" smtClean="0">
                <a:latin typeface="Arial Rounded MT Bold" panose="020F0704030504030204" pitchFamily="34" charset="0"/>
                <a:ea typeface="CreativeFonts1" panose="02000603000000000000" pitchFamily="2" charset="0"/>
                <a:hlinkClick r:id="rId3"/>
              </a:rPr>
              <a:t>www.ClassDoJo.com</a:t>
            </a:r>
            <a:endParaRPr lang="en-US" sz="4000" dirty="0" smtClean="0">
              <a:latin typeface="Arial Rounded MT Bold" panose="020F0704030504030204" pitchFamily="34" charset="0"/>
              <a:ea typeface="CreativeFonts1" panose="02000603000000000000" pitchFamily="2" charset="0"/>
            </a:endParaRPr>
          </a:p>
          <a:p>
            <a:r>
              <a:rPr lang="en-US" sz="2000" dirty="0" smtClean="0">
                <a:ea typeface="CreativeFonts1" panose="02000603000000000000" pitchFamily="2" charset="0"/>
              </a:rPr>
              <a:t>*Simple, interactive, and effective</a:t>
            </a:r>
          </a:p>
          <a:p>
            <a:r>
              <a:rPr lang="en-US" sz="2000" dirty="0" smtClean="0">
                <a:ea typeface="CreativeFonts1" panose="02000603000000000000" pitchFamily="2" charset="0"/>
              </a:rPr>
              <a:t>*Can be used on ANY mobile device (including smart phones, iPad- there is an app, computer, </a:t>
            </a:r>
            <a:r>
              <a:rPr lang="en-US" sz="2000" dirty="0" err="1" smtClean="0">
                <a:ea typeface="CreativeFonts1" panose="02000603000000000000" pitchFamily="2" charset="0"/>
              </a:rPr>
              <a:t>etc</a:t>
            </a:r>
            <a:r>
              <a:rPr lang="en-US" sz="2000" dirty="0" smtClean="0">
                <a:ea typeface="CreativeFonts1" panose="02000603000000000000" pitchFamily="2" charset="0"/>
              </a:rPr>
              <a:t>)</a:t>
            </a:r>
          </a:p>
          <a:p>
            <a:r>
              <a:rPr lang="en-US" sz="2000" dirty="0" smtClean="0">
                <a:ea typeface="CreativeFonts1" panose="02000603000000000000" pitchFamily="2" charset="0"/>
              </a:rPr>
              <a:t>*Students can redeem themselves throughout the day</a:t>
            </a:r>
          </a:p>
          <a:p>
            <a:r>
              <a:rPr lang="en-US" sz="2000" dirty="0" smtClean="0">
                <a:ea typeface="CreativeFonts1" panose="02000603000000000000" pitchFamily="2" charset="0"/>
              </a:rPr>
              <a:t>*Optional print out daily or weekly behavior reports per student</a:t>
            </a:r>
          </a:p>
          <a:p>
            <a:r>
              <a:rPr lang="en-US" sz="2000" dirty="0" smtClean="0">
                <a:ea typeface="CreativeFonts1" panose="02000603000000000000" pitchFamily="2" charset="0"/>
              </a:rPr>
              <a:t>*Optional parent access code you can hand out</a:t>
            </a:r>
          </a:p>
          <a:p>
            <a:r>
              <a:rPr lang="en-US" sz="2000" dirty="0" smtClean="0">
                <a:ea typeface="CreativeFonts1" panose="02000603000000000000" pitchFamily="2" charset="0"/>
              </a:rPr>
              <a:t>*Lots of free teacher resources including “Big Idea Videos”</a:t>
            </a:r>
          </a:p>
          <a:p>
            <a:r>
              <a:rPr lang="en-US" sz="2000" dirty="0" smtClean="0">
                <a:ea typeface="CreativeFonts1" panose="02000603000000000000" pitchFamily="2" charset="0"/>
              </a:rPr>
              <a:t>*</a:t>
            </a:r>
            <a:r>
              <a:rPr lang="en-US" sz="2400" dirty="0" smtClean="0">
                <a:ea typeface="CreativeFonts1" panose="02000603000000000000" pitchFamily="2" charset="0"/>
              </a:rPr>
              <a:t>NEW for 2016: </a:t>
            </a:r>
            <a:r>
              <a:rPr lang="en-US" sz="2000" b="1" dirty="0" smtClean="0">
                <a:ea typeface="CreativeFonts1" panose="02000603000000000000" pitchFamily="2" charset="0"/>
              </a:rPr>
              <a:t>“Class Story” </a:t>
            </a:r>
            <a:r>
              <a:rPr lang="en-US" sz="2000" dirty="0" smtClean="0">
                <a:ea typeface="CreativeFonts1" panose="02000603000000000000" pitchFamily="2" charset="0"/>
              </a:rPr>
              <a:t>You can post photos, videos, notes in real time!  It’s like a safe Facebook for your parents &amp; kids.  They can not take the photos and videos off of Class Story.</a:t>
            </a:r>
          </a:p>
          <a:p>
            <a:r>
              <a:rPr lang="en-US" sz="2000" dirty="0" smtClean="0">
                <a:ea typeface="CreativeFonts1" panose="02000603000000000000" pitchFamily="2" charset="0"/>
              </a:rPr>
              <a:t>*They do listen to teacher suggestions!</a:t>
            </a:r>
          </a:p>
          <a:p>
            <a:r>
              <a:rPr lang="en-US" sz="2000" dirty="0" smtClean="0">
                <a:ea typeface="CreativeFonts1" panose="02000603000000000000" pitchFamily="2" charset="0"/>
              </a:rPr>
              <a:t>*SHHH!  They haven’t announced this yet. . . New for fall 2016* Individual Student Portfolios (similar to Seesaw) called</a:t>
            </a:r>
          </a:p>
          <a:p>
            <a:r>
              <a:rPr lang="en-US" sz="2000" dirty="0">
                <a:ea typeface="CreativeFonts1" panose="02000603000000000000" pitchFamily="2" charset="0"/>
              </a:rPr>
              <a:t> </a:t>
            </a:r>
            <a:r>
              <a:rPr lang="en-US" sz="2000" dirty="0" smtClean="0">
                <a:ea typeface="CreativeFonts1" panose="02000603000000000000" pitchFamily="2" charset="0"/>
              </a:rPr>
              <a:t>  “Student Story”</a:t>
            </a:r>
            <a:endParaRPr lang="en-US" dirty="0" smtClean="0">
              <a:ea typeface="CreativeFonts1" panose="02000603000000000000" pitchFamily="2" charset="0"/>
            </a:endParaRPr>
          </a:p>
          <a:p>
            <a:endParaRPr lang="en-US" sz="2800" dirty="0">
              <a:latin typeface="Arial Rounded MT Bold" panose="020F0704030504030204" pitchFamily="34" charset="0"/>
              <a:ea typeface="CreativeFonts1" panose="02000603000000000000" pitchFamily="2" charset="0"/>
            </a:endParaRPr>
          </a:p>
        </p:txBody>
      </p:sp>
      <p:pic>
        <p:nvPicPr>
          <p:cNvPr id="1026" name="Picture 2" descr="https://static.classdojo.com/img/page_privacy/hero-privac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66535"/>
            <a:ext cx="2362200" cy="17179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raunstone.leicester.sch.uk/images/2015/index/2dojo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867400"/>
            <a:ext cx="985838"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tatic.classdojo.com/img/page_resources/classroomsetup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 y="1308100"/>
            <a:ext cx="15621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2774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578166" y="1889751"/>
            <a:ext cx="8108634" cy="4185761"/>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a:t>
            </a:r>
            <a:r>
              <a:rPr lang="en-US" sz="4000" dirty="0" err="1" smtClean="0">
                <a:latin typeface="CreativeFonts1" panose="02000603000000000000" pitchFamily="2" charset="0"/>
                <a:ea typeface="CreativeFonts1" panose="02000603000000000000" pitchFamily="2" charset="0"/>
              </a:rPr>
              <a:t>GroovyGrader</a:t>
            </a:r>
            <a:r>
              <a:rPr lang="en-US" sz="3600" dirty="0" smtClean="0">
                <a:latin typeface="CreativeFonts1" panose="02000603000000000000" pitchFamily="2" charset="0"/>
                <a:ea typeface="CreativeFonts1" panose="02000603000000000000" pitchFamily="2" charset="0"/>
              </a:rPr>
              <a:t> </a:t>
            </a:r>
            <a:r>
              <a:rPr lang="en-US" sz="2400" dirty="0" smtClean="0">
                <a:latin typeface="CreativeFonts1" panose="02000603000000000000" pitchFamily="2" charset="0"/>
                <a:ea typeface="CreativeFonts1" panose="02000603000000000000" pitchFamily="2" charset="0"/>
              </a:rPr>
              <a:t>By </a:t>
            </a:r>
            <a:r>
              <a:rPr lang="en-US" sz="2400" dirty="0" err="1" smtClean="0">
                <a:latin typeface="CreativeFonts1" panose="02000603000000000000" pitchFamily="2" charset="0"/>
                <a:ea typeface="CreativeFonts1" panose="02000603000000000000" pitchFamily="2" charset="0"/>
              </a:rPr>
              <a:t>Dryrain</a:t>
            </a:r>
            <a:r>
              <a:rPr lang="en-US" sz="2400" dirty="0" smtClean="0">
                <a:latin typeface="CreativeFonts1" panose="02000603000000000000" pitchFamily="2" charset="0"/>
                <a:ea typeface="CreativeFonts1" panose="02000603000000000000" pitchFamily="2" charset="0"/>
              </a:rPr>
              <a:t> Technologies- FREE</a:t>
            </a:r>
            <a:endParaRPr lang="en-US" sz="2800" dirty="0">
              <a:latin typeface="CreativeFonts1" panose="02000603000000000000" pitchFamily="2" charset="0"/>
              <a:ea typeface="CreativeFonts1" panose="02000603000000000000" pitchFamily="2" charset="0"/>
            </a:endParaRPr>
          </a:p>
          <a:p>
            <a:r>
              <a:rPr lang="en-US" sz="2400" dirty="0">
                <a:ea typeface="CreativeFonts1" panose="02000603000000000000" pitchFamily="2" charset="0"/>
              </a:rPr>
              <a:t> </a:t>
            </a:r>
            <a:r>
              <a:rPr lang="en-US" sz="2000" dirty="0">
                <a:latin typeface="CreativeFonts1" panose="02000603000000000000" pitchFamily="2" charset="0"/>
                <a:ea typeface="CreativeFonts1" panose="02000603000000000000" pitchFamily="2" charset="0"/>
              </a:rPr>
              <a:t>&gt;  </a:t>
            </a:r>
            <a:r>
              <a:rPr lang="en-US" dirty="0" smtClean="0">
                <a:ea typeface="CreativeFonts1" panose="02000603000000000000" pitchFamily="2" charset="0"/>
              </a:rPr>
              <a:t>It’s a slide grader!</a:t>
            </a:r>
            <a:endParaRPr lang="en-US" dirty="0">
              <a:ea typeface="CreativeFonts1" panose="02000603000000000000" pitchFamily="2" charset="0"/>
            </a:endParaRPr>
          </a:p>
          <a:p>
            <a:r>
              <a:rPr lang="en-US" sz="2000" dirty="0">
                <a:latin typeface="CreativeFonts1" panose="02000603000000000000" pitchFamily="2" charset="0"/>
                <a:ea typeface="CreativeFonts1" panose="02000603000000000000" pitchFamily="2" charset="0"/>
              </a:rPr>
              <a:t> &gt; </a:t>
            </a:r>
            <a:r>
              <a:rPr lang="en-US" dirty="0" smtClean="0">
                <a:ea typeface="CreativeFonts1" panose="02000603000000000000" pitchFamily="2" charset="0"/>
              </a:rPr>
              <a:t>No more worrying about forgetting or loosing your slide grader</a:t>
            </a:r>
          </a:p>
          <a:p>
            <a:endParaRPr lang="en-US" sz="1400" dirty="0">
              <a:ea typeface="CreativeFonts1" panose="02000603000000000000" pitchFamily="2" charset="0"/>
            </a:endParaRPr>
          </a:p>
          <a:p>
            <a:r>
              <a:rPr lang="en-US" sz="4000" dirty="0" smtClean="0">
                <a:latin typeface="CreativeFonts1" panose="02000603000000000000" pitchFamily="2" charset="0"/>
                <a:ea typeface="CreativeFonts1" panose="02000603000000000000" pitchFamily="2" charset="0"/>
              </a:rPr>
              <a:t>*Running Record Calculator</a:t>
            </a:r>
            <a:r>
              <a:rPr lang="en-US" sz="2400" dirty="0" smtClean="0">
                <a:latin typeface="CreativeFonts1" panose="02000603000000000000" pitchFamily="2" charset="0"/>
                <a:ea typeface="CreativeFonts1" panose="02000603000000000000" pitchFamily="2" charset="0"/>
              </a:rPr>
              <a:t>- FREE or $</a:t>
            </a:r>
            <a:endParaRPr lang="en-US" sz="2400" dirty="0">
              <a:latin typeface="CreativeFonts1" panose="02000603000000000000" pitchFamily="2" charset="0"/>
              <a:ea typeface="CreativeFonts1" panose="02000603000000000000" pitchFamily="2" charset="0"/>
            </a:endParaRPr>
          </a:p>
          <a:p>
            <a:r>
              <a:rPr lang="en-US" sz="2800" dirty="0" smtClean="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Get the paid version to record student voices and save data</a:t>
            </a:r>
          </a:p>
          <a:p>
            <a:r>
              <a:rPr lang="en-US" sz="2800" dirty="0" smtClean="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Comes with a timer you can set for 1 minute or more</a:t>
            </a:r>
          </a:p>
          <a:p>
            <a:r>
              <a:rPr lang="en-US" sz="2800" dirty="0" smtClean="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Enter the words read, words missed, &amp; words self corrected</a:t>
            </a:r>
          </a:p>
          <a:p>
            <a:r>
              <a:rPr lang="en-US" sz="2800" dirty="0">
                <a:latin typeface="CreativeFonts1" panose="02000603000000000000" pitchFamily="2" charset="0"/>
                <a:ea typeface="CreativeFonts1" panose="02000603000000000000" pitchFamily="2" charset="0"/>
              </a:rPr>
              <a:t>&gt; </a:t>
            </a:r>
            <a:r>
              <a:rPr lang="en-US" sz="2000" dirty="0" smtClean="0">
                <a:ea typeface="CreativeFonts1" panose="02000603000000000000" pitchFamily="2" charset="0"/>
              </a:rPr>
              <a:t>It will give you a WPM read and their % of accuracy</a:t>
            </a:r>
          </a:p>
          <a:p>
            <a:endParaRPr lang="en-US" sz="1400" dirty="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Teacher Resources</a:t>
            </a:r>
            <a:endParaRPr lang="en-US" sz="5400" b="1" dirty="0" smtClean="0">
              <a:latin typeface="CreativeFonts1" panose="02000603000000000000" pitchFamily="2" charset="0"/>
              <a:ea typeface="CreativeFonts1" panose="02000603000000000000" pitchFamily="2" charset="0"/>
            </a:endParaRPr>
          </a:p>
        </p:txBody>
      </p:sp>
    </p:spTree>
    <p:extLst>
      <p:ext uri="{BB962C8B-B14F-4D97-AF65-F5344CB8AC3E}">
        <p14:creationId xmlns:p14="http://schemas.microsoft.com/office/powerpoint/2010/main" val="352117755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567280" y="1707594"/>
            <a:ext cx="7605235" cy="4401205"/>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a:t>
            </a:r>
            <a:r>
              <a:rPr lang="en-US" sz="4000" dirty="0" err="1" smtClean="0">
                <a:latin typeface="CreativeFonts1" panose="02000603000000000000" pitchFamily="2" charset="0"/>
                <a:ea typeface="CreativeFonts1" panose="02000603000000000000" pitchFamily="2" charset="0"/>
              </a:rPr>
              <a:t>Zaner-Bosser</a:t>
            </a:r>
            <a:r>
              <a:rPr lang="en-US" sz="4000" dirty="0" smtClean="0">
                <a:latin typeface="CreativeFonts1" panose="02000603000000000000" pitchFamily="2" charset="0"/>
                <a:ea typeface="CreativeFonts1" panose="02000603000000000000" pitchFamily="2" charset="0"/>
              </a:rPr>
              <a:t>- $1.99</a:t>
            </a:r>
          </a:p>
          <a:p>
            <a:endParaRPr lang="en-US" sz="4000" dirty="0" smtClean="0">
              <a:latin typeface="CreativeFonts1" panose="02000603000000000000" pitchFamily="2" charset="0"/>
              <a:ea typeface="CreativeFonts1" panose="02000603000000000000" pitchFamily="2" charset="0"/>
            </a:endParaRPr>
          </a:p>
          <a:p>
            <a:endParaRPr lang="en-US" sz="4000" dirty="0">
              <a:latin typeface="CreativeFonts1" panose="02000603000000000000" pitchFamily="2" charset="0"/>
              <a:ea typeface="CreativeFonts1" panose="02000603000000000000" pitchFamily="2" charset="0"/>
            </a:endParaRPr>
          </a:p>
          <a:p>
            <a:r>
              <a:rPr lang="en-US" sz="4000" dirty="0" smtClean="0">
                <a:latin typeface="CreativeFonts1" panose="02000603000000000000" pitchFamily="2" charset="0"/>
                <a:ea typeface="CreativeFonts1" panose="02000603000000000000" pitchFamily="2" charset="0"/>
              </a:rPr>
              <a:t>*Cursive Writing- FREE</a:t>
            </a:r>
          </a:p>
          <a:p>
            <a:endParaRPr lang="en-US" sz="4000" dirty="0">
              <a:latin typeface="CreativeFonts1" panose="02000603000000000000" pitchFamily="2" charset="0"/>
              <a:ea typeface="CreativeFonts1" panose="02000603000000000000" pitchFamily="2" charset="0"/>
            </a:endParaRPr>
          </a:p>
          <a:p>
            <a:endParaRPr lang="en-US" sz="4000" dirty="0" smtClean="0">
              <a:latin typeface="CreativeFonts1" panose="02000603000000000000" pitchFamily="2" charset="0"/>
              <a:ea typeface="CreativeFonts1" panose="02000603000000000000" pitchFamily="2" charset="0"/>
            </a:endParaRPr>
          </a:p>
          <a:p>
            <a:r>
              <a:rPr lang="en-US" sz="4000" dirty="0" smtClean="0">
                <a:latin typeface="CreativeFonts1" panose="02000603000000000000" pitchFamily="2" charset="0"/>
                <a:ea typeface="CreativeFonts1" panose="02000603000000000000" pitchFamily="2" charset="0"/>
              </a:rPr>
              <a:t>* ABC Cursive Writing FREE Lite</a:t>
            </a: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Handwriting-Cursive</a:t>
            </a:r>
            <a:endParaRPr lang="en-US" sz="5400" b="1" dirty="0" smtClean="0">
              <a:latin typeface="CreativeFonts1" panose="02000603000000000000" pitchFamily="2" charset="0"/>
              <a:ea typeface="CreativeFonts1" panose="02000603000000000000" pitchFamily="2" charset="0"/>
            </a:endParaRPr>
          </a:p>
        </p:txBody>
      </p:sp>
      <p:pic>
        <p:nvPicPr>
          <p:cNvPr id="5122" name="Picture 2" descr="cursive writing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029269"/>
            <a:ext cx="16764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rsive writing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3391469"/>
            <a:ext cx="1385219" cy="194433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rsive writing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6639" y="4630238"/>
            <a:ext cx="1573592"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29093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567280" y="1906777"/>
            <a:ext cx="7605235" cy="707886"/>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*Handwriting Worksheets- FREE</a:t>
            </a:r>
            <a:endParaRPr lang="en-US" sz="4000" dirty="0">
              <a:latin typeface="CreativeFonts1" panose="02000603000000000000" pitchFamily="2" charset="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Handwriting-Cursive</a:t>
            </a:r>
            <a:endParaRPr lang="en-US" sz="5400" b="1" dirty="0" smtClean="0">
              <a:latin typeface="CreativeFonts1" panose="02000603000000000000" pitchFamily="2" charset="0"/>
              <a:ea typeface="CreativeFonts1" panose="02000603000000000000" pitchFamily="2" charset="0"/>
            </a:endParaRPr>
          </a:p>
        </p:txBody>
      </p:sp>
      <p:pic>
        <p:nvPicPr>
          <p:cNvPr id="5128" name="Picture 8" descr="cursive writing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590779"/>
            <a:ext cx="2874817" cy="392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24886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567280" y="1906777"/>
            <a:ext cx="7890920" cy="707886"/>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*ABC Letter Tracing Alphabet-FREE</a:t>
            </a:r>
            <a:endParaRPr lang="en-US" sz="4000" dirty="0">
              <a:latin typeface="CreativeFonts1" panose="02000603000000000000" pitchFamily="2" charset="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Handwriting -  Print</a:t>
            </a:r>
            <a:endParaRPr lang="en-US" sz="5400" b="1" dirty="0" smtClean="0">
              <a:latin typeface="CreativeFonts1" panose="02000603000000000000" pitchFamily="2" charset="0"/>
              <a:ea typeface="CreativeFonts1" panose="02000603000000000000" pitchFamily="2" charset="0"/>
            </a:endParaRPr>
          </a:p>
        </p:txBody>
      </p:sp>
      <p:pic>
        <p:nvPicPr>
          <p:cNvPr id="15362" name="Picture 2" descr="https://usercontent2.hubstatic.com/9827171_f2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526" y="2652763"/>
            <a:ext cx="2476500"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9176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ounded Rectangle 13"/>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3" name="TextBox 12"/>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Phonics</a:t>
            </a:r>
            <a:endParaRPr lang="en-US" sz="5400" b="1" dirty="0" smtClean="0">
              <a:latin typeface="CreativeFonts1" panose="02000603000000000000" pitchFamily="2" charset="0"/>
              <a:ea typeface="CreativeFonts1" panose="02000603000000000000" pitchFamily="2" charset="0"/>
            </a:endParaRPr>
          </a:p>
        </p:txBody>
      </p:sp>
      <p:sp>
        <p:nvSpPr>
          <p:cNvPr id="15" name="Rounded Rectangle 14"/>
          <p:cNvSpPr/>
          <p:nvPr/>
        </p:nvSpPr>
        <p:spPr>
          <a:xfrm>
            <a:off x="381000" y="1481302"/>
            <a:ext cx="8305800" cy="5071897"/>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419312" y="5283642"/>
            <a:ext cx="473125" cy="1417146"/>
          </a:xfrm>
          <a:prstGeom prst="rect">
            <a:avLst/>
          </a:prstGeom>
        </p:spPr>
      </p:pic>
      <p:sp>
        <p:nvSpPr>
          <p:cNvPr id="16" name="TextBox 15"/>
          <p:cNvSpPr txBox="1"/>
          <p:nvPr/>
        </p:nvSpPr>
        <p:spPr>
          <a:xfrm>
            <a:off x="550220" y="1597996"/>
            <a:ext cx="7605235" cy="5139869"/>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*ABC Mouse- FREE</a:t>
            </a:r>
          </a:p>
          <a:p>
            <a:r>
              <a:rPr lang="en-US" sz="2000" dirty="0" smtClean="0">
                <a:ea typeface="CreativeFonts1" panose="02000603000000000000" pitchFamily="2" charset="0"/>
              </a:rPr>
              <a:t>&gt; Site &amp; App are FREE for teachers</a:t>
            </a:r>
          </a:p>
          <a:p>
            <a:r>
              <a:rPr lang="en-US" sz="2000" dirty="0" smtClean="0">
                <a:ea typeface="CreativeFonts1" panose="02000603000000000000" pitchFamily="2" charset="0"/>
              </a:rPr>
              <a:t>&gt; Pre K- K</a:t>
            </a:r>
            <a:endParaRPr lang="en-US" sz="100" dirty="0" smtClean="0">
              <a:latin typeface="CreativeFonts1" panose="02000603000000000000" pitchFamily="2" charset="0"/>
              <a:ea typeface="CreativeFonts1" panose="02000603000000000000" pitchFamily="2" charset="0"/>
            </a:endParaRPr>
          </a:p>
          <a:p>
            <a:endParaRPr lang="en-US" sz="1600" dirty="0" smtClean="0">
              <a:latin typeface="CreativeFonts1" panose="02000603000000000000" pitchFamily="2" charset="0"/>
              <a:ea typeface="CreativeFonts1" panose="02000603000000000000" pitchFamily="2" charset="0"/>
            </a:endParaRPr>
          </a:p>
          <a:p>
            <a:r>
              <a:rPr lang="en-US" sz="4000" dirty="0" smtClean="0">
                <a:latin typeface="CreativeFonts1" panose="02000603000000000000" pitchFamily="2" charset="0"/>
                <a:ea typeface="CreativeFonts1" panose="02000603000000000000" pitchFamily="2" charset="0"/>
              </a:rPr>
              <a:t>*Endless Alphabet $4.99-$6.99</a:t>
            </a:r>
          </a:p>
          <a:p>
            <a:r>
              <a:rPr lang="en-US" sz="2000" dirty="0" smtClean="0">
                <a:ea typeface="CreativeFonts1" panose="02000603000000000000" pitchFamily="2" charset="0"/>
              </a:rPr>
              <a:t>&gt; I got it FREE from “Apps Gone Free”</a:t>
            </a:r>
          </a:p>
          <a:p>
            <a:endParaRPr lang="en-US" dirty="0" smtClean="0">
              <a:ea typeface="CreativeFonts1" panose="02000603000000000000" pitchFamily="2" charset="0"/>
            </a:endParaRPr>
          </a:p>
          <a:p>
            <a:r>
              <a:rPr lang="en-US" sz="4000" dirty="0" smtClean="0">
                <a:latin typeface="CreativeFonts1" panose="02000603000000000000" pitchFamily="2" charset="0"/>
                <a:ea typeface="CreativeFonts1" panose="02000603000000000000" pitchFamily="2" charset="0"/>
              </a:rPr>
              <a:t>*Articulation Station- FREE</a:t>
            </a:r>
          </a:p>
          <a:p>
            <a:r>
              <a:rPr lang="en-US" sz="1400" b="1" dirty="0" smtClean="0">
                <a:ea typeface="CreativeFonts1" panose="02000603000000000000" pitchFamily="2" charset="0"/>
              </a:rPr>
              <a:t>&gt; Info from site: “</a:t>
            </a:r>
            <a:r>
              <a:rPr lang="en-US" sz="1400" i="1" dirty="0" smtClean="0"/>
              <a:t>Articulation </a:t>
            </a:r>
            <a:r>
              <a:rPr lang="en-US" sz="1400" i="1" dirty="0"/>
              <a:t>Station</a:t>
            </a:r>
            <a:r>
              <a:rPr lang="en-US" sz="1400" dirty="0"/>
              <a:t> provides speech professionals, teachers, and parents with ways to help kids improve pronunciation and articulation. Using very specific exercises, games, and stories that focus on just one letter sound for 22 English language sounds, this app can improve pronunciation and understanding of how letter sounds form words. With more than 1,000 target words, kids will likely not get bored with this app. Adults have easy ways to track kids' progress and can track up to six kids at once. </a:t>
            </a:r>
            <a:r>
              <a:rPr lang="en-US" sz="1400" i="1" dirty="0"/>
              <a:t>Note: To get full use of this app, you have to purchase the Pro version or buy individual letters with an in-app purchase option</a:t>
            </a:r>
            <a:r>
              <a:rPr lang="en-US" sz="1400" i="1" dirty="0" smtClean="0"/>
              <a:t>.</a:t>
            </a:r>
            <a:r>
              <a:rPr lang="en-US" sz="1400" b="1" i="1" dirty="0" smtClean="0"/>
              <a:t>”</a:t>
            </a:r>
          </a:p>
          <a:p>
            <a:endParaRPr lang="en-US" sz="1400" dirty="0">
              <a:ea typeface="CreativeFonts1" panose="02000603000000000000" pitchFamily="2" charset="0"/>
            </a:endParaRPr>
          </a:p>
        </p:txBody>
      </p:sp>
      <p:pic>
        <p:nvPicPr>
          <p:cNvPr id="11" name="Picture 10"/>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pic>
        <p:nvPicPr>
          <p:cNvPr id="6146" name="Picture 2" descr="http://www.readingrockets.org/sites/default/files/styles/thumbnail/public/app_abcmouse.png?itok=uRba0B8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481302"/>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readingrockets.org/sites/default/files/styles/thumbnail/public/app_articulationsta.jpg?itok=f71Evf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997976"/>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readingrockets.org/sites/default/files/styles/thumbnail/public/litapps_endlessalpabet_0.jpg?itok=064gIW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260" y="2209800"/>
            <a:ext cx="890588" cy="90011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a3.mzstatic.com/us/r30/Purple6/v4/91/a6/39/91a639b2-da6a-f463-ba74-abf2e12c8568/icon175x17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8434" y="2895600"/>
            <a:ext cx="1095492" cy="109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515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ounded Rectangle 13"/>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3" name="TextBox 12"/>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Phonics</a:t>
            </a:r>
            <a:endParaRPr lang="en-US" sz="5400" b="1" dirty="0" smtClean="0">
              <a:latin typeface="CreativeFonts1" panose="02000603000000000000" pitchFamily="2" charset="0"/>
              <a:ea typeface="CreativeFonts1" panose="02000603000000000000" pitchFamily="2" charset="0"/>
            </a:endParaRPr>
          </a:p>
        </p:txBody>
      </p:sp>
      <p:sp>
        <p:nvSpPr>
          <p:cNvPr id="15" name="Rounded Rectangle 14"/>
          <p:cNvSpPr/>
          <p:nvPr/>
        </p:nvSpPr>
        <p:spPr>
          <a:xfrm>
            <a:off x="381000" y="1481302"/>
            <a:ext cx="8305800" cy="5071897"/>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419312" y="5283642"/>
            <a:ext cx="473125" cy="1417146"/>
          </a:xfrm>
          <a:prstGeom prst="rect">
            <a:avLst/>
          </a:prstGeom>
        </p:spPr>
      </p:pic>
      <p:sp>
        <p:nvSpPr>
          <p:cNvPr id="16" name="TextBox 15"/>
          <p:cNvSpPr txBox="1"/>
          <p:nvPr/>
        </p:nvSpPr>
        <p:spPr>
          <a:xfrm>
            <a:off x="550220" y="1597996"/>
            <a:ext cx="7605235" cy="4578176"/>
          </a:xfrm>
          <a:prstGeom prst="rect">
            <a:avLst/>
          </a:prstGeom>
          <a:noFill/>
        </p:spPr>
        <p:txBody>
          <a:bodyPr wrap="square" rtlCol="0">
            <a:spAutoFit/>
          </a:bodyPr>
          <a:lstStyle/>
          <a:p>
            <a:r>
              <a:rPr lang="en-US" sz="3600" dirty="0" smtClean="0">
                <a:latin typeface="CreativeFonts1" panose="02000603000000000000" pitchFamily="2" charset="0"/>
                <a:ea typeface="CreativeFonts1" panose="02000603000000000000" pitchFamily="2" charset="0"/>
              </a:rPr>
              <a:t>*Learn With Homer- FREE</a:t>
            </a:r>
          </a:p>
          <a:p>
            <a:r>
              <a:rPr lang="en-US" dirty="0" smtClean="0">
                <a:ea typeface="CreativeFonts1" panose="02000603000000000000" pitchFamily="2" charset="0"/>
              </a:rPr>
              <a:t>&gt; Pre K- K</a:t>
            </a:r>
          </a:p>
          <a:p>
            <a:r>
              <a:rPr lang="en-US" dirty="0" smtClean="0">
                <a:ea typeface="CreativeFonts1" panose="02000603000000000000" pitchFamily="2" charset="0"/>
              </a:rPr>
              <a:t>&gt; Info from site: “</a:t>
            </a:r>
            <a:r>
              <a:rPr lang="en-US" dirty="0"/>
              <a:t>A learn-to-read app for kids ages 3 to 6 that incorporates drawing, voice recording, stories, songs, and more, along with more traditional phonics exercises. This app can be helpful for kids who have speech production issues and organization of language issues</a:t>
            </a:r>
            <a:r>
              <a:rPr lang="en-US" dirty="0" smtClean="0"/>
              <a:t>.”</a:t>
            </a:r>
            <a:endParaRPr lang="en-US" dirty="0" smtClean="0">
              <a:ea typeface="CreativeFonts1" panose="02000603000000000000" pitchFamily="2" charset="0"/>
            </a:endParaRPr>
          </a:p>
          <a:p>
            <a:endParaRPr lang="en-US" sz="100" dirty="0" smtClean="0">
              <a:latin typeface="CreativeFonts1" panose="02000603000000000000" pitchFamily="2" charset="0"/>
              <a:ea typeface="CreativeFonts1" panose="02000603000000000000" pitchFamily="2" charset="0"/>
            </a:endParaRPr>
          </a:p>
          <a:p>
            <a:endParaRPr lang="en-US" sz="2800" dirty="0" smtClean="0">
              <a:latin typeface="CreativeFonts1" panose="02000603000000000000" pitchFamily="2" charset="0"/>
              <a:ea typeface="CreativeFonts1" panose="02000603000000000000" pitchFamily="2" charset="0"/>
            </a:endParaRPr>
          </a:p>
          <a:p>
            <a:r>
              <a:rPr lang="en-US" sz="3600" dirty="0" smtClean="0">
                <a:latin typeface="CreativeFonts1" panose="02000603000000000000" pitchFamily="2" charset="0"/>
                <a:ea typeface="CreativeFonts1" panose="02000603000000000000" pitchFamily="2" charset="0"/>
              </a:rPr>
              <a:t>*Sky Fish Phonics- FREE</a:t>
            </a:r>
          </a:p>
          <a:p>
            <a:r>
              <a:rPr lang="en-US" dirty="0" smtClean="0">
                <a:ea typeface="CreativeFonts1" panose="02000603000000000000" pitchFamily="2" charset="0"/>
              </a:rPr>
              <a:t>&gt; Info from site: “</a:t>
            </a:r>
            <a:r>
              <a:rPr lang="en-US" dirty="0"/>
              <a:t>Sky Fish Phonics combines logical problem-solving puzzles (think Where's My Water? or Cut the Rope) with multiple-choice, basic reading-skills questions. Kids choose a costume and tap a succession of machines to launch a fish through an increasingly complex obstacle course, answering phonics questions and collecting stars along the way</a:t>
            </a:r>
            <a:r>
              <a:rPr lang="en-US" dirty="0" smtClean="0"/>
              <a:t>.”</a:t>
            </a:r>
            <a:endParaRPr lang="en-US" dirty="0" smtClean="0">
              <a:ea typeface="CreativeFonts1" panose="02000603000000000000" pitchFamily="2" charset="0"/>
            </a:endParaRPr>
          </a:p>
          <a:p>
            <a:endParaRPr lang="en-US" sz="1050" dirty="0" smtClean="0">
              <a:ea typeface="CreativeFonts1" panose="02000603000000000000" pitchFamily="2" charset="0"/>
            </a:endParaRPr>
          </a:p>
        </p:txBody>
      </p:sp>
      <p:pic>
        <p:nvPicPr>
          <p:cNvPr id="11" name="Picture 10"/>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pic>
        <p:nvPicPr>
          <p:cNvPr id="8194" name="Picture 2" descr="http://www.readingrockets.org/sites/default/files/styles/thumbnail/public/homer.png?itok=SatCHfy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5900" y="1269593"/>
            <a:ext cx="1143000" cy="112014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readingrockets.org/sites/default/files/styles/thumbnail/public/app_skyfishphonics.png?itok=XSJK2ey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2100" y="3429000"/>
            <a:ext cx="990600" cy="9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677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ounded Rectangle 13"/>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3" name="TextBox 12"/>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Phonics</a:t>
            </a:r>
            <a:endParaRPr lang="en-US" sz="5400" b="1" dirty="0" smtClean="0">
              <a:latin typeface="CreativeFonts1" panose="02000603000000000000" pitchFamily="2" charset="0"/>
              <a:ea typeface="CreativeFonts1" panose="02000603000000000000" pitchFamily="2" charset="0"/>
            </a:endParaRPr>
          </a:p>
        </p:txBody>
      </p:sp>
      <p:sp>
        <p:nvSpPr>
          <p:cNvPr id="15" name="Rounded Rectangle 14"/>
          <p:cNvSpPr/>
          <p:nvPr/>
        </p:nvSpPr>
        <p:spPr>
          <a:xfrm>
            <a:off x="381000" y="1481302"/>
            <a:ext cx="8305800" cy="5071897"/>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419312" y="5283642"/>
            <a:ext cx="473125" cy="1417146"/>
          </a:xfrm>
          <a:prstGeom prst="rect">
            <a:avLst/>
          </a:prstGeom>
        </p:spPr>
      </p:pic>
      <p:sp>
        <p:nvSpPr>
          <p:cNvPr id="16" name="TextBox 15"/>
          <p:cNvSpPr txBox="1"/>
          <p:nvPr/>
        </p:nvSpPr>
        <p:spPr>
          <a:xfrm>
            <a:off x="550220" y="1481302"/>
            <a:ext cx="7605235" cy="5178341"/>
          </a:xfrm>
          <a:prstGeom prst="rect">
            <a:avLst/>
          </a:prstGeom>
          <a:noFill/>
        </p:spPr>
        <p:txBody>
          <a:bodyPr wrap="square" rtlCol="0">
            <a:spAutoFit/>
          </a:bodyPr>
          <a:lstStyle/>
          <a:p>
            <a:endParaRPr lang="en-US" sz="1050" dirty="0" smtClean="0">
              <a:ea typeface="CreativeFonts1" panose="02000603000000000000" pitchFamily="2" charset="0"/>
            </a:endParaRPr>
          </a:p>
          <a:p>
            <a:r>
              <a:rPr lang="en-US" sz="3600" dirty="0" smtClean="0">
                <a:latin typeface="CreativeFonts1" panose="02000603000000000000" pitchFamily="2" charset="0"/>
                <a:ea typeface="CreativeFonts1" panose="02000603000000000000" pitchFamily="2" charset="0"/>
              </a:rPr>
              <a:t>*Electric Company </a:t>
            </a:r>
            <a:r>
              <a:rPr lang="en-US" sz="3600" dirty="0" err="1" smtClean="0">
                <a:latin typeface="CreativeFonts1" panose="02000603000000000000" pitchFamily="2" charset="0"/>
                <a:ea typeface="CreativeFonts1" panose="02000603000000000000" pitchFamily="2" charset="0"/>
              </a:rPr>
              <a:t>Wordball</a:t>
            </a:r>
            <a:r>
              <a:rPr lang="en-US" sz="3600" dirty="0" smtClean="0">
                <a:latin typeface="CreativeFonts1" panose="02000603000000000000" pitchFamily="2" charset="0"/>
                <a:ea typeface="CreativeFonts1" panose="02000603000000000000" pitchFamily="2" charset="0"/>
              </a:rPr>
              <a:t>! – FREE</a:t>
            </a:r>
          </a:p>
          <a:p>
            <a:r>
              <a:rPr lang="en-US" dirty="0" smtClean="0">
                <a:ea typeface="CreativeFonts1" panose="02000603000000000000" pitchFamily="2" charset="0"/>
              </a:rPr>
              <a:t>&gt; Info from site: “</a:t>
            </a:r>
            <a:r>
              <a:rPr lang="en-US" dirty="0"/>
              <a:t>The Electric Company </a:t>
            </a:r>
            <a:r>
              <a:rPr lang="en-US" dirty="0" err="1"/>
              <a:t>Wordball</a:t>
            </a:r>
            <a:r>
              <a:rPr lang="en-US" dirty="0"/>
              <a:t> is a phonics game that integrates video clips from the TV show to teach reading and spelling. The game consists of two parts: watching a video about a letter sound or letter combination and tapping the "</a:t>
            </a:r>
            <a:r>
              <a:rPr lang="en-US" dirty="0" err="1"/>
              <a:t>wordballs</a:t>
            </a:r>
            <a:r>
              <a:rPr lang="en-US" dirty="0"/>
              <a:t>" with the featured letter or letter combination; then using the collected </a:t>
            </a:r>
            <a:r>
              <a:rPr lang="en-US" dirty="0" err="1"/>
              <a:t>wordballs</a:t>
            </a:r>
            <a:r>
              <a:rPr lang="en-US" dirty="0"/>
              <a:t> to complete words as they move across the screen. The object of the app is to teach lessons about phonics, reading, and spelling</a:t>
            </a:r>
            <a:r>
              <a:rPr lang="en-US" dirty="0" smtClean="0"/>
              <a:t>.”</a:t>
            </a:r>
          </a:p>
          <a:p>
            <a:endParaRPr lang="en-US" dirty="0" smtClean="0">
              <a:ea typeface="CreativeFonts1" panose="02000603000000000000" pitchFamily="2" charset="0"/>
            </a:endParaRPr>
          </a:p>
          <a:p>
            <a:r>
              <a:rPr lang="en-US" sz="3600" dirty="0" smtClean="0">
                <a:latin typeface="CreativeFonts1" panose="02000603000000000000" pitchFamily="2" charset="0"/>
                <a:ea typeface="CreativeFonts1" panose="02000603000000000000" pitchFamily="2" charset="0"/>
              </a:rPr>
              <a:t>*</a:t>
            </a:r>
            <a:r>
              <a:rPr lang="en-US" sz="3600" dirty="0" err="1" smtClean="0">
                <a:latin typeface="CreativeFonts1" panose="02000603000000000000" pitchFamily="2" charset="0"/>
                <a:ea typeface="CreativeFonts1" panose="02000603000000000000" pitchFamily="2" charset="0"/>
              </a:rPr>
              <a:t>Wonster</a:t>
            </a:r>
            <a:r>
              <a:rPr lang="en-US" sz="3600" dirty="0" smtClean="0">
                <a:latin typeface="CreativeFonts1" panose="02000603000000000000" pitchFamily="2" charset="0"/>
                <a:ea typeface="CreativeFonts1" panose="02000603000000000000" pitchFamily="2" charset="0"/>
              </a:rPr>
              <a:t> Words- FREE</a:t>
            </a:r>
          </a:p>
          <a:p>
            <a:r>
              <a:rPr lang="en-US" dirty="0" smtClean="0">
                <a:ea typeface="CreativeFonts1" panose="02000603000000000000" pitchFamily="2" charset="0"/>
              </a:rPr>
              <a:t>&gt; Info from site: “</a:t>
            </a:r>
            <a:r>
              <a:rPr lang="en-US" i="1" dirty="0" err="1"/>
              <a:t>Wonster</a:t>
            </a:r>
            <a:r>
              <a:rPr lang="en-US" i="1" dirty="0"/>
              <a:t> Words: Spelling with ABC and Phonics</a:t>
            </a:r>
            <a:r>
              <a:rPr lang="en-US" dirty="0"/>
              <a:t> uses entertaining, silly videos to introduce young readers to pattern words and word families by having them match letters to their outlines to spell the words on the list. Each list contains eight words that have the same ending pattern or a matching phonic element such as </a:t>
            </a:r>
            <a:r>
              <a:rPr lang="en-US" dirty="0" err="1"/>
              <a:t>th</a:t>
            </a:r>
            <a:r>
              <a:rPr lang="en-US" dirty="0"/>
              <a:t>, </a:t>
            </a:r>
            <a:r>
              <a:rPr lang="en-US" dirty="0" err="1"/>
              <a:t>sh</a:t>
            </a:r>
            <a:r>
              <a:rPr lang="en-US" dirty="0"/>
              <a:t> or </a:t>
            </a:r>
            <a:r>
              <a:rPr lang="en-US" dirty="0" err="1"/>
              <a:t>ch</a:t>
            </a:r>
            <a:r>
              <a:rPr lang="en-US" dirty="0"/>
              <a:t> sounds</a:t>
            </a:r>
            <a:r>
              <a:rPr lang="en-US" dirty="0" smtClean="0"/>
              <a:t>.”</a:t>
            </a:r>
            <a:endParaRPr lang="en-US" dirty="0" smtClean="0">
              <a:ea typeface="CreativeFonts1" panose="02000603000000000000" pitchFamily="2" charset="0"/>
            </a:endParaRPr>
          </a:p>
          <a:p>
            <a:endParaRPr lang="en-US" sz="1400" dirty="0">
              <a:ea typeface="CreativeFonts1" panose="02000603000000000000" pitchFamily="2" charset="0"/>
            </a:endParaRPr>
          </a:p>
        </p:txBody>
      </p:sp>
      <p:pic>
        <p:nvPicPr>
          <p:cNvPr id="11" name="Picture 10"/>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pic>
        <p:nvPicPr>
          <p:cNvPr id="8198" name="Picture 6" descr="http://www.readingrockets.org/sites/default/files/styles/thumbnail/public/apps_wordball.png?itok=RYcv6b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1105" y="1449781"/>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w.readingrockets.org/sites/default/files/styles/thumbnail/public/app_wonsterwords.jpg?itok=hcfIe3F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6084" y="3819371"/>
            <a:ext cx="1153314" cy="112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05646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162800"/>
          </a:xfrm>
          <a:prstGeom prst="rect">
            <a:avLst/>
          </a:prstGeom>
        </p:spPr>
      </p:pic>
      <p:pic>
        <p:nvPicPr>
          <p:cNvPr id="4" name="Picture 3" descr="iPad Rules.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2686" t="18880" r="34776" b="2107"/>
          <a:stretch/>
        </p:blipFill>
        <p:spPr>
          <a:xfrm>
            <a:off x="1752601" y="304800"/>
            <a:ext cx="5685054" cy="6553200"/>
          </a:xfrm>
          <a:prstGeom prst="rect">
            <a:avLst/>
          </a:prstGeom>
        </p:spPr>
      </p:pic>
    </p:spTree>
    <p:extLst>
      <p:ext uri="{BB962C8B-B14F-4D97-AF65-F5344CB8AC3E}">
        <p14:creationId xmlns:p14="http://schemas.microsoft.com/office/powerpoint/2010/main" val="41576308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380999" y="1906777"/>
            <a:ext cx="8612875" cy="4616648"/>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a:t>
            </a:r>
            <a:r>
              <a:rPr lang="en-US" sz="4000" dirty="0" err="1" smtClean="0">
                <a:latin typeface="CreativeFonts1" panose="02000603000000000000" pitchFamily="2" charset="0"/>
                <a:ea typeface="CreativeFonts1" panose="02000603000000000000" pitchFamily="2" charset="0"/>
              </a:rPr>
              <a:t>Pango</a:t>
            </a:r>
            <a:r>
              <a:rPr lang="en-US" sz="4000" dirty="0" smtClean="0">
                <a:latin typeface="CreativeFonts1" panose="02000603000000000000" pitchFamily="2" charset="0"/>
                <a:ea typeface="CreativeFonts1" panose="02000603000000000000" pitchFamily="2" charset="0"/>
              </a:rPr>
              <a:t> FREE</a:t>
            </a:r>
          </a:p>
          <a:p>
            <a:r>
              <a:rPr lang="en-US" sz="1900" dirty="0" smtClean="0">
                <a:ea typeface="CreativeFonts1" panose="02000603000000000000" pitchFamily="2" charset="0"/>
              </a:rPr>
              <a:t>&gt; Info from site: “</a:t>
            </a:r>
            <a:r>
              <a:rPr lang="en-US" sz="1900" dirty="0"/>
              <a:t>Lets readers drive the story by shaking and touching the </a:t>
            </a:r>
            <a:r>
              <a:rPr lang="en-US" sz="1900" dirty="0" smtClean="0"/>
              <a:t>characters.”</a:t>
            </a:r>
          </a:p>
          <a:p>
            <a:endParaRPr lang="en-US" sz="1100" dirty="0" smtClean="0">
              <a:latin typeface="CreativeFonts1" panose="02000603000000000000" pitchFamily="2" charset="0"/>
              <a:ea typeface="CreativeFonts1" panose="02000603000000000000" pitchFamily="2" charset="0"/>
            </a:endParaRPr>
          </a:p>
          <a:p>
            <a:r>
              <a:rPr lang="en-US" sz="4000" dirty="0" smtClean="0">
                <a:latin typeface="CreativeFonts1" panose="02000603000000000000" pitchFamily="2" charset="0"/>
                <a:ea typeface="CreativeFonts1" panose="02000603000000000000" pitchFamily="2" charset="0"/>
              </a:rPr>
              <a:t>*PBS Kids- app and site- FREE</a:t>
            </a:r>
            <a:endParaRPr lang="en-US" sz="4000" dirty="0">
              <a:latin typeface="CreativeFonts1" panose="02000603000000000000" pitchFamily="2" charset="0"/>
              <a:ea typeface="CreativeFonts1" panose="02000603000000000000" pitchFamily="2" charset="0"/>
            </a:endParaRPr>
          </a:p>
          <a:p>
            <a:r>
              <a:rPr lang="en-US" sz="2400" dirty="0" smtClean="0">
                <a:ea typeface="CreativeFonts1" panose="02000603000000000000" pitchFamily="2" charset="0"/>
              </a:rPr>
              <a:t>&gt; Tons of free interactive games and videos </a:t>
            </a:r>
          </a:p>
          <a:p>
            <a:endParaRPr lang="en-US" sz="1200" dirty="0" smtClean="0">
              <a:latin typeface="CreativeFonts1" panose="02000603000000000000" pitchFamily="2" charset="0"/>
              <a:ea typeface="CreativeFonts1" panose="02000603000000000000" pitchFamily="2" charset="0"/>
            </a:endParaRPr>
          </a:p>
          <a:p>
            <a:r>
              <a:rPr lang="en-US" sz="3800" dirty="0" smtClean="0">
                <a:latin typeface="CreativeFonts1" panose="02000603000000000000" pitchFamily="2" charset="0"/>
                <a:ea typeface="CreativeFonts1" panose="02000603000000000000" pitchFamily="2" charset="0"/>
              </a:rPr>
              <a:t>*Magazines (from Scholastic)</a:t>
            </a:r>
          </a:p>
          <a:p>
            <a:r>
              <a:rPr lang="en-US" sz="2400" dirty="0" smtClean="0">
                <a:ea typeface="CreativeFonts1" panose="02000603000000000000" pitchFamily="2" charset="0"/>
              </a:rPr>
              <a:t>&gt; Free if you have a subscription to Scholastic Reader </a:t>
            </a:r>
          </a:p>
          <a:p>
            <a:r>
              <a:rPr lang="en-US" sz="2400" dirty="0" smtClean="0">
                <a:ea typeface="CreativeFonts1" panose="02000603000000000000" pitchFamily="2" charset="0"/>
              </a:rPr>
              <a:t>&gt;Also check out their awesome online &amp; </a:t>
            </a:r>
            <a:r>
              <a:rPr lang="en-US" sz="2400" smtClean="0">
                <a:ea typeface="CreativeFonts1" panose="02000603000000000000" pitchFamily="2" charset="0"/>
              </a:rPr>
              <a:t>projectable resources</a:t>
            </a:r>
          </a:p>
          <a:p>
            <a:endParaRPr lang="en-US" sz="2000" dirty="0">
              <a:ea typeface="CreativeFonts1" panose="02000603000000000000" pitchFamily="2" charset="0"/>
            </a:endParaRPr>
          </a:p>
          <a:p>
            <a:r>
              <a:rPr lang="en-US" sz="3800" dirty="0" smtClean="0">
                <a:latin typeface="CreativeFonts1" panose="02000603000000000000" pitchFamily="2" charset="0"/>
                <a:ea typeface="CreativeFonts1" panose="02000603000000000000" pitchFamily="2" charset="0"/>
              </a:rPr>
              <a:t>*See other Apps on “More App List”</a:t>
            </a:r>
            <a:endParaRPr lang="en-US" sz="3800" dirty="0">
              <a:latin typeface="CreativeFonts1" panose="02000603000000000000" pitchFamily="2" charset="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Beginning Readers</a:t>
            </a:r>
            <a:endParaRPr lang="en-US" sz="5400" b="1" dirty="0" smtClean="0">
              <a:latin typeface="CreativeFonts1" panose="02000603000000000000" pitchFamily="2" charset="0"/>
              <a:ea typeface="CreativeFonts1" panose="02000603000000000000" pitchFamily="2" charset="0"/>
            </a:endParaRPr>
          </a:p>
        </p:txBody>
      </p:sp>
      <p:pic>
        <p:nvPicPr>
          <p:cNvPr id="11266" name="Picture 2" descr="http://www.scholastic.com/parents/sites/default/files/field_asset_image/raccoon_ap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435" y="913262"/>
            <a:ext cx="1526275" cy="152627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pbskids.org/apps/media/apps/KIDS_Video_icon512x512_round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6180" y="3192403"/>
            <a:ext cx="1460620" cy="146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86081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380999" y="1906777"/>
            <a:ext cx="8612875" cy="1846659"/>
          </a:xfrm>
          <a:prstGeom prst="rect">
            <a:avLst/>
          </a:prstGeom>
          <a:noFill/>
        </p:spPr>
        <p:txBody>
          <a:bodyPr wrap="square" rtlCol="0">
            <a:spAutoFit/>
          </a:bodyPr>
          <a:lstStyle/>
          <a:p>
            <a:r>
              <a:rPr lang="en-US" sz="3800" dirty="0" smtClean="0">
                <a:latin typeface="CreativeFonts1" panose="02000603000000000000" pitchFamily="2" charset="0"/>
                <a:ea typeface="CreativeFonts1" panose="02000603000000000000" pitchFamily="2" charset="0"/>
              </a:rPr>
              <a:t>*</a:t>
            </a:r>
            <a:r>
              <a:rPr lang="en-US" sz="3800" dirty="0" smtClean="0">
                <a:latin typeface="CreativeFonts1" panose="02000603000000000000" pitchFamily="2" charset="0"/>
                <a:ea typeface="CreativeFonts1" panose="02000603000000000000" pitchFamily="2" charset="0"/>
              </a:rPr>
              <a:t>See other Apps on “More App List</a:t>
            </a:r>
            <a:r>
              <a:rPr lang="en-US" sz="3800" dirty="0" smtClean="0">
                <a:latin typeface="CreativeFonts1" panose="02000603000000000000" pitchFamily="2" charset="0"/>
                <a:ea typeface="CreativeFonts1" panose="02000603000000000000" pitchFamily="2" charset="0"/>
              </a:rPr>
              <a:t>”</a:t>
            </a:r>
          </a:p>
          <a:p>
            <a:endParaRPr lang="en-US" sz="3800" dirty="0">
              <a:latin typeface="CreativeFonts1" panose="02000603000000000000" pitchFamily="2" charset="0"/>
              <a:ea typeface="CreativeFonts1" panose="02000603000000000000" pitchFamily="2" charset="0"/>
            </a:endParaRPr>
          </a:p>
          <a:p>
            <a:r>
              <a:rPr lang="en-US" sz="3800" dirty="0" smtClean="0">
                <a:latin typeface="CreativeFonts1" panose="02000603000000000000" pitchFamily="2" charset="0"/>
                <a:ea typeface="CreativeFonts1" panose="02000603000000000000" pitchFamily="2" charset="0"/>
              </a:rPr>
              <a:t>*Also check out “More Phonics App List”</a:t>
            </a:r>
            <a:endParaRPr lang="en-US" sz="3800" dirty="0">
              <a:latin typeface="CreativeFonts1" panose="02000603000000000000" pitchFamily="2" charset="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Even More Apps</a:t>
            </a:r>
            <a:endParaRPr lang="en-US" sz="5400" b="1" dirty="0" smtClean="0">
              <a:latin typeface="CreativeFonts1" panose="02000603000000000000" pitchFamily="2" charset="0"/>
              <a:ea typeface="CreativeFonts1" panose="02000603000000000000" pitchFamily="2" charset="0"/>
            </a:endParaRPr>
          </a:p>
        </p:txBody>
      </p:sp>
    </p:spTree>
    <p:extLst>
      <p:ext uri="{BB962C8B-B14F-4D97-AF65-F5344CB8AC3E}">
        <p14:creationId xmlns:p14="http://schemas.microsoft.com/office/powerpoint/2010/main" val="23945924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5" y="0"/>
            <a:ext cx="9157855" cy="6871855"/>
          </a:xfrm>
        </p:spPr>
      </p:pic>
      <p:sp>
        <p:nvSpPr>
          <p:cNvPr id="8" name="Rounded Rectangle 7"/>
          <p:cNvSpPr/>
          <p:nvPr/>
        </p:nvSpPr>
        <p:spPr>
          <a:xfrm>
            <a:off x="762000" y="381000"/>
            <a:ext cx="7391400" cy="12954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Rounded Rectangle 8"/>
          <p:cNvSpPr/>
          <p:nvPr/>
        </p:nvSpPr>
        <p:spPr>
          <a:xfrm>
            <a:off x="762000" y="2057400"/>
            <a:ext cx="7543800" cy="457200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762000" y="520867"/>
            <a:ext cx="7391400" cy="861774"/>
          </a:xfrm>
          <a:prstGeom prst="rect">
            <a:avLst/>
          </a:prstGeom>
          <a:noFill/>
        </p:spPr>
        <p:txBody>
          <a:bodyPr wrap="square" rtlCol="0">
            <a:spAutoFit/>
          </a:bodyPr>
          <a:lstStyle/>
          <a:p>
            <a:r>
              <a:rPr lang="en-US" sz="5000" dirty="0" smtClean="0">
                <a:latin typeface="CreativeFonts1" panose="02000603000000000000" pitchFamily="2" charset="0"/>
                <a:ea typeface="CreativeFonts1" panose="02000603000000000000" pitchFamily="2" charset="0"/>
              </a:rPr>
              <a:t>Contact Information</a:t>
            </a:r>
            <a:endParaRPr lang="en-US" sz="5000" dirty="0">
              <a:latin typeface="CreativeFonts1" panose="02000603000000000000" pitchFamily="2" charset="0"/>
              <a:ea typeface="CreativeFonts1" panose="02000603000000000000" pitchFamily="2" charset="0"/>
            </a:endParaRPr>
          </a:p>
        </p:txBody>
      </p:sp>
      <p:sp>
        <p:nvSpPr>
          <p:cNvPr id="11" name="TextBox 10"/>
          <p:cNvSpPr txBox="1"/>
          <p:nvPr/>
        </p:nvSpPr>
        <p:spPr>
          <a:xfrm>
            <a:off x="685800" y="2362200"/>
            <a:ext cx="7620000" cy="2677656"/>
          </a:xfrm>
          <a:prstGeom prst="rect">
            <a:avLst/>
          </a:prstGeom>
          <a:noFill/>
        </p:spPr>
        <p:txBody>
          <a:bodyPr wrap="square" rtlCol="0">
            <a:spAutoFit/>
          </a:bodyPr>
          <a:lstStyle/>
          <a:p>
            <a:pPr algn="ctr"/>
            <a:r>
              <a:rPr lang="en-US" sz="4800" dirty="0" smtClean="0">
                <a:ea typeface="CreativeFonts1" panose="02000603000000000000" pitchFamily="2" charset="0"/>
              </a:rPr>
              <a:t>Amber </a:t>
            </a:r>
            <a:r>
              <a:rPr lang="en-US" sz="4800" dirty="0" err="1" smtClean="0">
                <a:ea typeface="CreativeFonts1" panose="02000603000000000000" pitchFamily="2" charset="0"/>
              </a:rPr>
              <a:t>Ploutz</a:t>
            </a:r>
            <a:endParaRPr lang="en-US" sz="4800" dirty="0" smtClean="0">
              <a:ea typeface="CreativeFonts1" panose="02000603000000000000" pitchFamily="2" charset="0"/>
            </a:endParaRPr>
          </a:p>
          <a:p>
            <a:pPr algn="ctr"/>
            <a:r>
              <a:rPr lang="en-US" sz="6000" b="1" dirty="0" smtClean="0">
                <a:solidFill>
                  <a:srgbClr val="7030A0"/>
                </a:solidFill>
                <a:ea typeface="CreativeFonts1" panose="02000603000000000000" pitchFamily="2" charset="0"/>
              </a:rPr>
              <a:t>aploutz@gws.k12.in.us</a:t>
            </a:r>
          </a:p>
          <a:p>
            <a:pPr algn="ctr"/>
            <a:endParaRPr lang="en-US" sz="1100" b="1" dirty="0">
              <a:solidFill>
                <a:srgbClr val="7030A0"/>
              </a:solidFill>
              <a:ea typeface="CreativeFonts1" panose="02000603000000000000" pitchFamily="2" charset="0"/>
            </a:endParaRPr>
          </a:p>
          <a:p>
            <a:pPr algn="ctr"/>
            <a:r>
              <a:rPr lang="en-US" sz="4800" b="1" dirty="0" smtClean="0">
                <a:solidFill>
                  <a:srgbClr val="00B050"/>
                </a:solidFill>
                <a:ea typeface="CreativeFonts1" panose="02000603000000000000" pitchFamily="2" charset="0"/>
              </a:rPr>
              <a:t>www</a:t>
            </a:r>
            <a:r>
              <a:rPr lang="en-US" sz="4800" b="1" dirty="0" smtClean="0">
                <a:solidFill>
                  <a:srgbClr val="7030A0"/>
                </a:solidFill>
                <a:ea typeface="CreativeFonts1" panose="02000603000000000000" pitchFamily="2" charset="0"/>
              </a:rPr>
              <a:t>.</a:t>
            </a:r>
            <a:r>
              <a:rPr lang="en-US" sz="4800" b="1" dirty="0" smtClean="0">
                <a:solidFill>
                  <a:srgbClr val="0070C0"/>
                </a:solidFill>
                <a:ea typeface="CreativeFonts1" panose="02000603000000000000" pitchFamily="2" charset="0"/>
              </a:rPr>
              <a:t>miss</a:t>
            </a:r>
            <a:r>
              <a:rPr lang="en-US" sz="4800" b="1" dirty="0" smtClean="0">
                <a:solidFill>
                  <a:srgbClr val="00B050"/>
                </a:solidFill>
                <a:ea typeface="CreativeFonts1" panose="02000603000000000000" pitchFamily="2" charset="0"/>
              </a:rPr>
              <a:t>ploutz</a:t>
            </a:r>
            <a:r>
              <a:rPr lang="en-US" sz="4800" b="1" dirty="0" smtClean="0">
                <a:solidFill>
                  <a:srgbClr val="7030A0"/>
                </a:solidFill>
                <a:ea typeface="CreativeFonts1" panose="02000603000000000000" pitchFamily="2" charset="0"/>
              </a:rPr>
              <a:t>.</a:t>
            </a:r>
            <a:r>
              <a:rPr lang="en-US" sz="4800" b="1" dirty="0" smtClean="0">
                <a:solidFill>
                  <a:srgbClr val="0070C0"/>
                </a:solidFill>
                <a:ea typeface="CreativeFonts1" panose="02000603000000000000" pitchFamily="2" charset="0"/>
              </a:rPr>
              <a:t>weebly</a:t>
            </a:r>
            <a:r>
              <a:rPr lang="en-US" sz="4800" b="1" dirty="0" smtClean="0">
                <a:solidFill>
                  <a:srgbClr val="7030A0"/>
                </a:solidFill>
                <a:ea typeface="CreativeFonts1" panose="02000603000000000000" pitchFamily="2" charset="0"/>
              </a:rPr>
              <a:t>.</a:t>
            </a:r>
            <a:r>
              <a:rPr lang="en-US" sz="4800" b="1" dirty="0" smtClean="0">
                <a:solidFill>
                  <a:srgbClr val="00B050"/>
                </a:solidFill>
                <a:ea typeface="CreativeFonts1" panose="02000603000000000000" pitchFamily="2" charset="0"/>
              </a:rPr>
              <a:t>com</a:t>
            </a:r>
            <a:endParaRPr lang="en-US" sz="4800" b="1" dirty="0">
              <a:solidFill>
                <a:srgbClr val="00B050"/>
              </a:solidFill>
              <a:ea typeface="CreativeFonts1" panose="02000603000000000000" pitchFamily="2" charset="0"/>
            </a:endParaRPr>
          </a:p>
        </p:txBody>
      </p:sp>
    </p:spTree>
    <p:extLst>
      <p:ext uri="{BB962C8B-B14F-4D97-AF65-F5344CB8AC3E}">
        <p14:creationId xmlns:p14="http://schemas.microsoft.com/office/powerpoint/2010/main" val="40111868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391400"/>
          </a:xfrm>
          <a:prstGeom prst="rect">
            <a:avLst/>
          </a:prstGeom>
        </p:spPr>
      </p:pic>
      <p:pic>
        <p:nvPicPr>
          <p:cNvPr id="4" name="Picture 3" descr="iPad Song.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2836" t="18603" r="33582"/>
          <a:stretch/>
        </p:blipFill>
        <p:spPr>
          <a:xfrm>
            <a:off x="1219200" y="304800"/>
            <a:ext cx="6248400" cy="6781800"/>
          </a:xfrm>
          <a:prstGeom prst="rect">
            <a:avLst/>
          </a:prstGeom>
        </p:spPr>
      </p:pic>
    </p:spTree>
    <p:extLst>
      <p:ext uri="{BB962C8B-B14F-4D97-AF65-F5344CB8AC3E}">
        <p14:creationId xmlns:p14="http://schemas.microsoft.com/office/powerpoint/2010/main" val="10118028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ounded Rectangle 6"/>
          <p:cNvSpPr/>
          <p:nvPr/>
        </p:nvSpPr>
        <p:spPr>
          <a:xfrm>
            <a:off x="381000" y="1066800"/>
            <a:ext cx="8305800" cy="54863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8" name="TextBox 7"/>
          <p:cNvSpPr txBox="1"/>
          <p:nvPr/>
        </p:nvSpPr>
        <p:spPr>
          <a:xfrm>
            <a:off x="731282" y="1524000"/>
            <a:ext cx="7605235" cy="1323439"/>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*See Sample Rules Presentation</a:t>
            </a:r>
          </a:p>
          <a:p>
            <a:endParaRPr lang="en-US" sz="4000" dirty="0">
              <a:latin typeface="CreativeFonts1" panose="02000603000000000000" pitchFamily="2" charset="0"/>
              <a:ea typeface="CreativeFonts1" panose="02000603000000000000" pitchFamily="2" charset="0"/>
            </a:endParaRPr>
          </a:p>
        </p:txBody>
      </p:sp>
    </p:spTree>
    <p:extLst>
      <p:ext uri="{BB962C8B-B14F-4D97-AF65-F5344CB8AC3E}">
        <p14:creationId xmlns:p14="http://schemas.microsoft.com/office/powerpoint/2010/main" val="7268657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838199" y="1906777"/>
            <a:ext cx="7605235" cy="5139869"/>
          </a:xfrm>
          <a:prstGeom prst="rect">
            <a:avLst/>
          </a:prstGeom>
          <a:noFill/>
        </p:spPr>
        <p:txBody>
          <a:bodyPr wrap="square" rtlCol="0">
            <a:spAutoFit/>
          </a:bodyPr>
          <a:lstStyle/>
          <a:p>
            <a:r>
              <a:rPr lang="en-US" sz="3600" dirty="0" smtClean="0">
                <a:latin typeface="CreativeFonts1" panose="02000603000000000000" pitchFamily="2" charset="0"/>
                <a:ea typeface="CreativeFonts1" panose="02000603000000000000" pitchFamily="2" charset="0"/>
              </a:rPr>
              <a:t>*Do you have a charging station?</a:t>
            </a:r>
          </a:p>
          <a:p>
            <a:r>
              <a:rPr lang="en-US" sz="3600" dirty="0" smtClean="0">
                <a:latin typeface="CreativeFonts1" panose="02000603000000000000" pitchFamily="2" charset="0"/>
                <a:ea typeface="CreativeFonts1" panose="02000603000000000000" pitchFamily="2" charset="0"/>
              </a:rPr>
              <a:t>*50% battery level or less</a:t>
            </a:r>
          </a:p>
          <a:p>
            <a:r>
              <a:rPr lang="en-US" sz="3600" dirty="0" smtClean="0">
                <a:latin typeface="CreativeFonts1" panose="02000603000000000000" pitchFamily="2" charset="0"/>
                <a:ea typeface="CreativeFonts1" panose="02000603000000000000" pitchFamily="2" charset="0"/>
              </a:rPr>
              <a:t>*”Sleep It” to conserve the battery</a:t>
            </a:r>
          </a:p>
          <a:p>
            <a:r>
              <a:rPr lang="en-US" sz="3600" dirty="0" smtClean="0">
                <a:latin typeface="CreativeFonts1" panose="02000603000000000000" pitchFamily="2" charset="0"/>
                <a:ea typeface="CreativeFonts1" panose="02000603000000000000" pitchFamily="2" charset="0"/>
              </a:rPr>
              <a:t>*Tech Guru</a:t>
            </a:r>
          </a:p>
          <a:p>
            <a:r>
              <a:rPr lang="en-US" sz="3600" dirty="0" smtClean="0">
                <a:latin typeface="CreativeFonts1" panose="02000603000000000000" pitchFamily="2" charset="0"/>
                <a:ea typeface="CreativeFonts1" panose="02000603000000000000" pitchFamily="2" charset="0"/>
              </a:rPr>
              <a:t>*Lakeshore Sample</a:t>
            </a:r>
          </a:p>
          <a:p>
            <a:r>
              <a:rPr lang="en-US" sz="3600" dirty="0" smtClean="0">
                <a:latin typeface="CreativeFonts1" panose="02000603000000000000" pitchFamily="2" charset="0"/>
                <a:ea typeface="CreativeFonts1" panose="02000603000000000000" pitchFamily="2" charset="0"/>
              </a:rPr>
              <a:t>$149</a:t>
            </a:r>
          </a:p>
          <a:p>
            <a:r>
              <a:rPr lang="en-US" sz="3600" dirty="0" smtClean="0">
                <a:latin typeface="CreativeFonts1" panose="02000603000000000000" pitchFamily="2" charset="0"/>
                <a:ea typeface="CreativeFonts1" panose="02000603000000000000" pitchFamily="2" charset="0"/>
              </a:rPr>
              <a:t>*Check out less </a:t>
            </a:r>
          </a:p>
          <a:p>
            <a:r>
              <a:rPr lang="en-US" sz="3600" dirty="0" smtClean="0">
                <a:latin typeface="CreativeFonts1" panose="02000603000000000000" pitchFamily="2" charset="0"/>
                <a:ea typeface="CreativeFonts1" panose="02000603000000000000" pitchFamily="2" charset="0"/>
              </a:rPr>
              <a:t>expensive options </a:t>
            </a:r>
          </a:p>
          <a:p>
            <a:endParaRPr lang="en-US" sz="4000" dirty="0">
              <a:latin typeface="CreativeFonts1" panose="02000603000000000000" pitchFamily="2" charset="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Charging Station/Center</a:t>
            </a:r>
            <a:endParaRPr lang="en-US" sz="5400" b="1" dirty="0" smtClean="0">
              <a:latin typeface="CreativeFonts1" panose="02000603000000000000" pitchFamily="2" charset="0"/>
              <a:ea typeface="CreativeFonts1" panose="02000603000000000000" pitchFamily="2" charset="0"/>
            </a:endParaRPr>
          </a:p>
        </p:txBody>
      </p:sp>
      <p:pic>
        <p:nvPicPr>
          <p:cNvPr id="1026" name="Picture 2" descr="https://s-media-cache-ak0.pinimg.com/236x/d8/40/71/d840714c0827c3cbfbfb693dfc3a26b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3701453"/>
            <a:ext cx="3209792" cy="2407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589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838199" y="1906777"/>
            <a:ext cx="7605235" cy="1323439"/>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*Other Charging Possibilities</a:t>
            </a:r>
          </a:p>
          <a:p>
            <a:endParaRPr lang="en-US" sz="4000" dirty="0">
              <a:latin typeface="CreativeFonts1" panose="02000603000000000000" pitchFamily="2" charset="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Charging Station</a:t>
            </a:r>
            <a:endParaRPr lang="en-US" sz="5400" b="1" dirty="0" smtClean="0">
              <a:latin typeface="CreativeFonts1" panose="02000603000000000000" pitchFamily="2" charset="0"/>
              <a:ea typeface="CreativeFonts1" panose="02000603000000000000" pitchFamily="2" charset="0"/>
            </a:endParaRPr>
          </a:p>
        </p:txBody>
      </p:sp>
      <p:pic>
        <p:nvPicPr>
          <p:cNvPr id="2050" name="Picture 2" descr="https://s-media-cache-ak0.pinimg.com/736x/39/13/e5/3913e5d0253baf4a9da4e5ed4a627e9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720" y="2574434"/>
            <a:ext cx="609600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1835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 y="0"/>
            <a:ext cx="9136063" cy="6858000"/>
          </a:xfrm>
        </p:spPr>
      </p:pic>
      <p:sp>
        <p:nvSpPr>
          <p:cNvPr id="8" name="Rounded Rectangle 7"/>
          <p:cNvSpPr/>
          <p:nvPr/>
        </p:nvSpPr>
        <p:spPr>
          <a:xfrm>
            <a:off x="381000" y="1676400"/>
            <a:ext cx="8305800" cy="4876799"/>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p:cNvSpPr txBox="1"/>
          <p:nvPr/>
        </p:nvSpPr>
        <p:spPr>
          <a:xfrm>
            <a:off x="838199" y="1906777"/>
            <a:ext cx="7605235" cy="1323439"/>
          </a:xfrm>
          <a:prstGeom prst="rect">
            <a:avLst/>
          </a:prstGeom>
          <a:noFill/>
        </p:spPr>
        <p:txBody>
          <a:bodyPr wrap="square" rtlCol="0">
            <a:spAutoFit/>
          </a:bodyPr>
          <a:lstStyle/>
          <a:p>
            <a:r>
              <a:rPr lang="en-US" sz="4000" dirty="0" smtClean="0">
                <a:latin typeface="CreativeFonts1" panose="02000603000000000000" pitchFamily="2" charset="0"/>
                <a:ea typeface="CreativeFonts1" panose="02000603000000000000" pitchFamily="2" charset="0"/>
              </a:rPr>
              <a:t>*Other Charging Possibilities</a:t>
            </a:r>
          </a:p>
          <a:p>
            <a:endParaRPr lang="en-US" sz="4000" dirty="0">
              <a:latin typeface="CreativeFonts1" panose="02000603000000000000" pitchFamily="2" charset="0"/>
              <a:ea typeface="CreativeFonts1" panose="02000603000000000000" pitchFamily="2" charset="0"/>
            </a:endParaRPr>
          </a:p>
        </p:txBody>
      </p:sp>
      <p:pic>
        <p:nvPicPr>
          <p:cNvPr id="17" name="Pictur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21637" y="5400226"/>
            <a:ext cx="473125" cy="1417146"/>
          </a:xfrm>
          <a:prstGeom prst="rect">
            <a:avLst/>
          </a:prstGeom>
        </p:spPr>
      </p:pic>
      <p:sp>
        <p:nvSpPr>
          <p:cNvPr id="18" name="Rounded Rectangle 17"/>
          <p:cNvSpPr/>
          <p:nvPr/>
        </p:nvSpPr>
        <p:spPr>
          <a:xfrm>
            <a:off x="726526" y="317091"/>
            <a:ext cx="7731674" cy="855270"/>
          </a:xfrm>
          <a:prstGeom prst="roundRect">
            <a:avLst/>
          </a:prstGeom>
          <a:solidFill>
            <a:schemeClr val="bg1"/>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8206873" y="463788"/>
            <a:ext cx="473125" cy="1417146"/>
          </a:xfrm>
          <a:prstGeom prst="rect">
            <a:avLst/>
          </a:prstGeom>
        </p:spPr>
      </p:pic>
      <p:pic>
        <p:nvPicPr>
          <p:cNvPr id="16" name="Picture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40097">
            <a:off x="330718" y="25843"/>
            <a:ext cx="473125" cy="1417146"/>
          </a:xfrm>
          <a:prstGeom prst="rect">
            <a:avLst/>
          </a:prstGeom>
        </p:spPr>
      </p:pic>
      <p:sp>
        <p:nvSpPr>
          <p:cNvPr id="19" name="TextBox 18"/>
          <p:cNvSpPr txBox="1"/>
          <p:nvPr/>
        </p:nvSpPr>
        <p:spPr>
          <a:xfrm>
            <a:off x="838200" y="285425"/>
            <a:ext cx="7620000" cy="923330"/>
          </a:xfrm>
          <a:prstGeom prst="rect">
            <a:avLst/>
          </a:prstGeom>
          <a:noFill/>
        </p:spPr>
        <p:txBody>
          <a:bodyPr wrap="square" rtlCol="0">
            <a:spAutoFit/>
          </a:bodyPr>
          <a:lstStyle/>
          <a:p>
            <a:r>
              <a:rPr lang="en-US" sz="5400" dirty="0" smtClean="0">
                <a:latin typeface="CreativeFonts1" panose="02000603000000000000" pitchFamily="2" charset="0"/>
                <a:ea typeface="CreativeFonts1" panose="02000603000000000000" pitchFamily="2" charset="0"/>
              </a:rPr>
              <a:t>Charging Station</a:t>
            </a:r>
            <a:endParaRPr lang="en-US" sz="5400" b="1" dirty="0" smtClean="0">
              <a:latin typeface="CreativeFonts1" panose="02000603000000000000" pitchFamily="2" charset="0"/>
              <a:ea typeface="CreativeFonts1" panose="02000603000000000000" pitchFamily="2" charset="0"/>
            </a:endParaRPr>
          </a:p>
        </p:txBody>
      </p:sp>
      <p:pic>
        <p:nvPicPr>
          <p:cNvPr id="6146" name="Picture 2" descr="https://s-media-cache-ak0.pinimg.com/236x/3b/6b/5a/3b6b5adac1a31c33e7328ee717d51f9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37818"/>
            <a:ext cx="3733800" cy="44751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media-cache-ak0.pinimg.com/236x/b9/dd/b6/b9ddb63101eb948c276498786445ec8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28" y="2443537"/>
            <a:ext cx="3505200" cy="4663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4718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3258</TotalTime>
  <Words>2023</Words>
  <Application>Microsoft Office PowerPoint</Application>
  <PresentationFormat>On-screen Show (4:3)</PresentationFormat>
  <Paragraphs>271</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2.0 T</dc:title>
  <dc:creator>amberploutz</dc:creator>
  <cp:lastModifiedBy>amberploutz</cp:lastModifiedBy>
  <cp:revision>97</cp:revision>
  <dcterms:created xsi:type="dcterms:W3CDTF">2014-06-02T16:15:25Z</dcterms:created>
  <dcterms:modified xsi:type="dcterms:W3CDTF">2016-06-01T15:04:24Z</dcterms:modified>
</cp:coreProperties>
</file>