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62" r:id="rId2"/>
    <p:sldId id="292" r:id="rId3"/>
    <p:sldId id="301" r:id="rId4"/>
    <p:sldId id="302" r:id="rId5"/>
    <p:sldId id="303" r:id="rId6"/>
    <p:sldId id="258" r:id="rId7"/>
    <p:sldId id="307" r:id="rId8"/>
    <p:sldId id="359" r:id="rId9"/>
    <p:sldId id="357" r:id="rId10"/>
    <p:sldId id="358" r:id="rId11"/>
    <p:sldId id="308" r:id="rId12"/>
    <p:sldId id="328" r:id="rId13"/>
    <p:sldId id="259" r:id="rId14"/>
    <p:sldId id="296" r:id="rId15"/>
    <p:sldId id="260" r:id="rId16"/>
    <p:sldId id="293" r:id="rId17"/>
    <p:sldId id="261" r:id="rId18"/>
    <p:sldId id="327" r:id="rId19"/>
    <p:sldId id="270" r:id="rId20"/>
    <p:sldId id="263" r:id="rId21"/>
    <p:sldId id="297" r:id="rId22"/>
    <p:sldId id="315" r:id="rId23"/>
    <p:sldId id="316" r:id="rId24"/>
    <p:sldId id="317" r:id="rId25"/>
    <p:sldId id="322" r:id="rId26"/>
    <p:sldId id="318" r:id="rId27"/>
    <p:sldId id="319" r:id="rId28"/>
    <p:sldId id="321" r:id="rId29"/>
    <p:sldId id="320" r:id="rId30"/>
    <p:sldId id="294" r:id="rId31"/>
    <p:sldId id="354" r:id="rId32"/>
    <p:sldId id="323" r:id="rId33"/>
    <p:sldId id="268" r:id="rId34"/>
    <p:sldId id="325" r:id="rId35"/>
    <p:sldId id="275" r:id="rId36"/>
    <p:sldId id="324" r:id="rId37"/>
    <p:sldId id="272" r:id="rId38"/>
    <p:sldId id="266" r:id="rId39"/>
    <p:sldId id="273" r:id="rId40"/>
    <p:sldId id="267" r:id="rId41"/>
    <p:sldId id="276" r:id="rId42"/>
    <p:sldId id="304" r:id="rId43"/>
    <p:sldId id="299" r:id="rId44"/>
    <p:sldId id="326" r:id="rId45"/>
    <p:sldId id="283" r:id="rId46"/>
    <p:sldId id="274" r:id="rId47"/>
    <p:sldId id="277" r:id="rId48"/>
    <p:sldId id="353" r:id="rId49"/>
    <p:sldId id="284" r:id="rId50"/>
    <p:sldId id="305" r:id="rId51"/>
    <p:sldId id="285" r:id="rId52"/>
    <p:sldId id="289" r:id="rId53"/>
    <p:sldId id="331" r:id="rId54"/>
    <p:sldId id="352" r:id="rId55"/>
    <p:sldId id="350" r:id="rId56"/>
    <p:sldId id="332" r:id="rId57"/>
    <p:sldId id="333" r:id="rId58"/>
    <p:sldId id="334" r:id="rId59"/>
    <p:sldId id="355" r:id="rId60"/>
    <p:sldId id="336" r:id="rId61"/>
    <p:sldId id="337" r:id="rId62"/>
    <p:sldId id="338" r:id="rId63"/>
    <p:sldId id="339" r:id="rId64"/>
    <p:sldId id="340" r:id="rId65"/>
    <p:sldId id="341" r:id="rId66"/>
    <p:sldId id="342" r:id="rId67"/>
    <p:sldId id="343" r:id="rId68"/>
    <p:sldId id="344" r:id="rId69"/>
    <p:sldId id="345" r:id="rId70"/>
    <p:sldId id="346" r:id="rId71"/>
    <p:sldId id="347" r:id="rId72"/>
    <p:sldId id="348" r:id="rId73"/>
    <p:sldId id="349" r:id="rId74"/>
    <p:sldId id="356" r:id="rId75"/>
    <p:sldId id="329"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6" autoAdjust="0"/>
    <p:restoredTop sz="94660"/>
  </p:normalViewPr>
  <p:slideViewPr>
    <p:cSldViewPr>
      <p:cViewPr varScale="1">
        <p:scale>
          <a:sx n="65" d="100"/>
          <a:sy n="65" d="100"/>
        </p:scale>
        <p:origin x="-154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C8FA87-D161-40A4-BBEA-775F0BFCB848}" type="datetimeFigureOut">
              <a:rPr lang="en-US" smtClean="0"/>
              <a:t>6/1/2016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03EE37-B94E-4514-A374-697B436A06E3}" type="slidenum">
              <a:rPr lang="en-US" smtClean="0"/>
              <a:t>‹#›</a:t>
            </a:fld>
            <a:endParaRPr lang="en-US"/>
          </a:p>
        </p:txBody>
      </p:sp>
    </p:spTree>
    <p:extLst>
      <p:ext uri="{BB962C8B-B14F-4D97-AF65-F5344CB8AC3E}">
        <p14:creationId xmlns:p14="http://schemas.microsoft.com/office/powerpoint/2010/main" val="2978103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EB63E7-74C2-4D01-A100-20345A926544}" type="slidenum">
              <a:rPr lang="en-US" smtClean="0"/>
              <a:t>71</a:t>
            </a:fld>
            <a:endParaRPr lang="en-US"/>
          </a:p>
        </p:txBody>
      </p:sp>
    </p:spTree>
    <p:extLst>
      <p:ext uri="{BB962C8B-B14F-4D97-AF65-F5344CB8AC3E}">
        <p14:creationId xmlns:p14="http://schemas.microsoft.com/office/powerpoint/2010/main" val="2453328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EB63E7-74C2-4D01-A100-20345A926544}" type="slidenum">
              <a:rPr lang="en-US" smtClean="0"/>
              <a:t>72</a:t>
            </a:fld>
            <a:endParaRPr lang="en-US"/>
          </a:p>
        </p:txBody>
      </p:sp>
    </p:spTree>
    <p:extLst>
      <p:ext uri="{BB962C8B-B14F-4D97-AF65-F5344CB8AC3E}">
        <p14:creationId xmlns:p14="http://schemas.microsoft.com/office/powerpoint/2010/main" val="245332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785367-D36C-4D07-BFBD-107BA2449621}" type="datetimeFigureOut">
              <a:rPr lang="en-US" smtClean="0"/>
              <a:t>6/1/2016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FD0B44-D46B-49A1-8861-13C243BB9AF9}" type="slidenum">
              <a:rPr lang="en-US" smtClean="0"/>
              <a:t>‹#›</a:t>
            </a:fld>
            <a:endParaRPr lang="en-US" dirty="0"/>
          </a:p>
        </p:txBody>
      </p:sp>
    </p:spTree>
    <p:extLst>
      <p:ext uri="{BB962C8B-B14F-4D97-AF65-F5344CB8AC3E}">
        <p14:creationId xmlns:p14="http://schemas.microsoft.com/office/powerpoint/2010/main" val="11337129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85367-D36C-4D07-BFBD-107BA2449621}" type="datetimeFigureOut">
              <a:rPr lang="en-US" smtClean="0"/>
              <a:t>6/1/2016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FD0B44-D46B-49A1-8861-13C243BB9AF9}" type="slidenum">
              <a:rPr lang="en-US" smtClean="0"/>
              <a:t>‹#›</a:t>
            </a:fld>
            <a:endParaRPr lang="en-US" dirty="0"/>
          </a:p>
        </p:txBody>
      </p:sp>
    </p:spTree>
    <p:extLst>
      <p:ext uri="{BB962C8B-B14F-4D97-AF65-F5344CB8AC3E}">
        <p14:creationId xmlns:p14="http://schemas.microsoft.com/office/powerpoint/2010/main" val="236926356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85367-D36C-4D07-BFBD-107BA2449621}" type="datetimeFigureOut">
              <a:rPr lang="en-US" smtClean="0"/>
              <a:t>6/1/2016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FD0B44-D46B-49A1-8861-13C243BB9AF9}" type="slidenum">
              <a:rPr lang="en-US" smtClean="0"/>
              <a:t>‹#›</a:t>
            </a:fld>
            <a:endParaRPr lang="en-US" dirty="0"/>
          </a:p>
        </p:txBody>
      </p:sp>
    </p:spTree>
    <p:extLst>
      <p:ext uri="{BB962C8B-B14F-4D97-AF65-F5344CB8AC3E}">
        <p14:creationId xmlns:p14="http://schemas.microsoft.com/office/powerpoint/2010/main" val="409918230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85367-D36C-4D07-BFBD-107BA2449621}" type="datetimeFigureOut">
              <a:rPr lang="en-US" smtClean="0"/>
              <a:t>6/1/2016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FD0B44-D46B-49A1-8861-13C243BB9AF9}" type="slidenum">
              <a:rPr lang="en-US" smtClean="0"/>
              <a:t>‹#›</a:t>
            </a:fld>
            <a:endParaRPr lang="en-US" dirty="0"/>
          </a:p>
        </p:txBody>
      </p:sp>
    </p:spTree>
    <p:extLst>
      <p:ext uri="{BB962C8B-B14F-4D97-AF65-F5344CB8AC3E}">
        <p14:creationId xmlns:p14="http://schemas.microsoft.com/office/powerpoint/2010/main" val="424227552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785367-D36C-4D07-BFBD-107BA2449621}" type="datetimeFigureOut">
              <a:rPr lang="en-US" smtClean="0"/>
              <a:t>6/1/2016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FD0B44-D46B-49A1-8861-13C243BB9AF9}" type="slidenum">
              <a:rPr lang="en-US" smtClean="0"/>
              <a:t>‹#›</a:t>
            </a:fld>
            <a:endParaRPr lang="en-US" dirty="0"/>
          </a:p>
        </p:txBody>
      </p:sp>
    </p:spTree>
    <p:extLst>
      <p:ext uri="{BB962C8B-B14F-4D97-AF65-F5344CB8AC3E}">
        <p14:creationId xmlns:p14="http://schemas.microsoft.com/office/powerpoint/2010/main" val="169058220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785367-D36C-4D07-BFBD-107BA2449621}" type="datetimeFigureOut">
              <a:rPr lang="en-US" smtClean="0"/>
              <a:t>6/1/2016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FD0B44-D46B-49A1-8861-13C243BB9AF9}" type="slidenum">
              <a:rPr lang="en-US" smtClean="0"/>
              <a:t>‹#›</a:t>
            </a:fld>
            <a:endParaRPr lang="en-US" dirty="0"/>
          </a:p>
        </p:txBody>
      </p:sp>
    </p:spTree>
    <p:extLst>
      <p:ext uri="{BB962C8B-B14F-4D97-AF65-F5344CB8AC3E}">
        <p14:creationId xmlns:p14="http://schemas.microsoft.com/office/powerpoint/2010/main" val="86521156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785367-D36C-4D07-BFBD-107BA2449621}" type="datetimeFigureOut">
              <a:rPr lang="en-US" smtClean="0"/>
              <a:t>6/1/2016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FD0B44-D46B-49A1-8861-13C243BB9AF9}" type="slidenum">
              <a:rPr lang="en-US" smtClean="0"/>
              <a:t>‹#›</a:t>
            </a:fld>
            <a:endParaRPr lang="en-US" dirty="0"/>
          </a:p>
        </p:txBody>
      </p:sp>
    </p:spTree>
    <p:extLst>
      <p:ext uri="{BB962C8B-B14F-4D97-AF65-F5344CB8AC3E}">
        <p14:creationId xmlns:p14="http://schemas.microsoft.com/office/powerpoint/2010/main" val="775546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785367-D36C-4D07-BFBD-107BA2449621}" type="datetimeFigureOut">
              <a:rPr lang="en-US" smtClean="0"/>
              <a:t>6/1/2016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FD0B44-D46B-49A1-8861-13C243BB9AF9}" type="slidenum">
              <a:rPr lang="en-US" smtClean="0"/>
              <a:t>‹#›</a:t>
            </a:fld>
            <a:endParaRPr lang="en-US" dirty="0"/>
          </a:p>
        </p:txBody>
      </p:sp>
    </p:spTree>
    <p:extLst>
      <p:ext uri="{BB962C8B-B14F-4D97-AF65-F5344CB8AC3E}">
        <p14:creationId xmlns:p14="http://schemas.microsoft.com/office/powerpoint/2010/main" val="429030205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785367-D36C-4D07-BFBD-107BA2449621}" type="datetimeFigureOut">
              <a:rPr lang="en-US" smtClean="0"/>
              <a:t>6/1/2016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FD0B44-D46B-49A1-8861-13C243BB9AF9}" type="slidenum">
              <a:rPr lang="en-US" smtClean="0"/>
              <a:t>‹#›</a:t>
            </a:fld>
            <a:endParaRPr lang="en-US" dirty="0"/>
          </a:p>
        </p:txBody>
      </p:sp>
    </p:spTree>
    <p:extLst>
      <p:ext uri="{BB962C8B-B14F-4D97-AF65-F5344CB8AC3E}">
        <p14:creationId xmlns:p14="http://schemas.microsoft.com/office/powerpoint/2010/main" val="197501081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85367-D36C-4D07-BFBD-107BA2449621}" type="datetimeFigureOut">
              <a:rPr lang="en-US" smtClean="0"/>
              <a:t>6/1/2016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FD0B44-D46B-49A1-8861-13C243BB9AF9}" type="slidenum">
              <a:rPr lang="en-US" smtClean="0"/>
              <a:t>‹#›</a:t>
            </a:fld>
            <a:endParaRPr lang="en-US" dirty="0"/>
          </a:p>
        </p:txBody>
      </p:sp>
    </p:spTree>
    <p:extLst>
      <p:ext uri="{BB962C8B-B14F-4D97-AF65-F5344CB8AC3E}">
        <p14:creationId xmlns:p14="http://schemas.microsoft.com/office/powerpoint/2010/main" val="67978487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85367-D36C-4D07-BFBD-107BA2449621}" type="datetimeFigureOut">
              <a:rPr lang="en-US" smtClean="0"/>
              <a:t>6/1/2016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FD0B44-D46B-49A1-8861-13C243BB9AF9}" type="slidenum">
              <a:rPr lang="en-US" smtClean="0"/>
              <a:t>‹#›</a:t>
            </a:fld>
            <a:endParaRPr lang="en-US" dirty="0"/>
          </a:p>
        </p:txBody>
      </p:sp>
    </p:spTree>
    <p:extLst>
      <p:ext uri="{BB962C8B-B14F-4D97-AF65-F5344CB8AC3E}">
        <p14:creationId xmlns:p14="http://schemas.microsoft.com/office/powerpoint/2010/main" val="149255068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85367-D36C-4D07-BFBD-107BA2449621}" type="datetimeFigureOut">
              <a:rPr lang="en-US" smtClean="0"/>
              <a:t>6/1/2016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D0B44-D46B-49A1-8861-13C243BB9AF9}" type="slidenum">
              <a:rPr lang="en-US" smtClean="0"/>
              <a:t>‹#›</a:t>
            </a:fld>
            <a:endParaRPr lang="en-US" dirty="0"/>
          </a:p>
        </p:txBody>
      </p:sp>
    </p:spTree>
    <p:extLst>
      <p:ext uri="{BB962C8B-B14F-4D97-AF65-F5344CB8AC3E}">
        <p14:creationId xmlns:p14="http://schemas.microsoft.com/office/powerpoint/2010/main" val="4006643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www.online-stopwatch.com/full-screen-stopwatch/" TargetMode="External"/><Relationship Id="rId4" Type="http://schemas.openxmlformats.org/officeDocument/2006/relationships/hyperlink" Target="http://www.discoveryeducation.com/free-puzzlemake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code.org/"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hyperlink" Target="https://scratch.mit.ed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eb.seesaw.me/"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www.classdojo.com/"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bouncyballs.org/"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www.gonoodle.com/" TargetMode="External"/><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udyjams.scholastic.com/studyjams/jams/math/index.htm"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hyperlink" Target="http://indiana.pbslearningmedia.org/"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www.teachertube.com/" TargetMode="External"/><Relationship Id="rId7" Type="http://schemas.openxmlformats.org/officeDocument/2006/relationships/image" Target="../media/image26.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s://www.youtube.com/user/HarryKindergarten" TargetMode="External"/><Relationship Id="rId4" Type="http://schemas.openxmlformats.org/officeDocument/2006/relationships/hyperlink" Target="https://www.youtube.com/user/scishowkids" TargetMode="External"/><Relationship Id="rId9"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hyperlink" Target="http://www.tubechop.com/"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www.viewpur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pals.com/#/connection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hyperlink" Target="http://www.crayola.com/for-educators.aspx"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teacher.scholastic.com/activities/immigration/tour/index.htm"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www.discoveryeducation.com/Events/virtual-field-trips/explore/index.cfm" TargetMode="External"/><Relationship Id="rId4" Type="http://schemas.openxmlformats.org/officeDocument/2006/relationships/hyperlink" Target="http://www.scholastic.com/scholastic_thanksgiving/webcast.ht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orldwidetelescope.org/"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www.exploremars.org/" TargetMode="External"/><Relationship Id="rId5" Type="http://schemas.openxmlformats.org/officeDocument/2006/relationships/hyperlink" Target="http://neave.com/planetarium/" TargetMode="External"/><Relationship Id="rId4" Type="http://schemas.openxmlformats.org/officeDocument/2006/relationships/hyperlink" Target="http://project-metis.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360cities.net/"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zoo.sandiegozoo.org/videos" TargetMode="External"/><Relationship Id="rId5" Type="http://schemas.openxmlformats.org/officeDocument/2006/relationships/hyperlink" Target="http://www.africam.com/wildlife/" TargetMode="External"/><Relationship Id="rId4" Type="http://schemas.openxmlformats.org/officeDocument/2006/relationships/hyperlink" Target="http://tributewtc.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airpano.com/"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www.eternalegypt.org/EternalEgyptWebsiteWeb/HomeServlet?ee_website_action_key=action.display.home" TargetMode="External"/><Relationship Id="rId4" Type="http://schemas.openxmlformats.org/officeDocument/2006/relationships/hyperlink" Target="http://polarhusky.co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google.com/culturalinstitute/project/art-project"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www.europeanvirtualmuseum.it/" TargetMode="External"/><Relationship Id="rId5" Type="http://schemas.openxmlformats.org/officeDocument/2006/relationships/hyperlink" Target="http://naturalhistory.si.edu/" TargetMode="External"/><Relationship Id="rId4" Type="http://schemas.openxmlformats.org/officeDocument/2006/relationships/hyperlink" Target="http://www.louvre.fr/"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taj-mahal.net/"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annefrank.org/en/subsites/hom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oyez.org/tour"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explore.org/live-cams/player/osprey-nest" TargetMode="External"/><Relationship Id="rId4" Type="http://schemas.openxmlformats.org/officeDocument/2006/relationships/hyperlink" Target="https://www.whitehouse.gov/about/inside-white-house/interactive-tou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weebly.com/"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hyperlink" Target="http://learner.org/jnorth/"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hyperlink" Target="http://recitethis.com/" TargetMode="External"/><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hyperlink" Target="http://www.tagxedo.com/" TargetMode="External"/><Relationship Id="rId7" Type="http://schemas.openxmlformats.org/officeDocument/2006/relationships/image" Target="../media/image34.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www.citelighter.com/" TargetMode="External"/><Relationship Id="rId5" Type="http://schemas.openxmlformats.org/officeDocument/2006/relationships/hyperlink" Target="http://www.easybib.com/" TargetMode="External"/><Relationship Id="rId4" Type="http://schemas.openxmlformats.org/officeDocument/2006/relationships/hyperlink" Target="http://bookbuilder.cast.or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writestepswriting.com/" TargetMode="External"/><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hyperlink" Target="https://littlebirdtales.com/"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storybird.co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picmonkey.com/"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surveymonkey.co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remind101.co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socrative.com/" TargetMode="External"/><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hyperlink" Target="http://www.padlet.com/"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www.nearpod.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weebly.com/"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hyperlink" Target="http://www.dropbox.com/"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http://nlvm.usu.edu/en/nav/vlibrary.html" TargetMode="External"/><Relationship Id="rId4" Type="http://schemas.openxmlformats.org/officeDocument/2006/relationships/hyperlink" Target="http://www.xtramath.or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dropeverythingandread.com/" TargetMode="External"/><Relationship Id="rId5" Type="http://schemas.openxmlformats.org/officeDocument/2006/relationships/hyperlink" Target="http://www.youngzine.org/" TargetMode="External"/><Relationship Id="rId4" Type="http://schemas.openxmlformats.org/officeDocument/2006/relationships/hyperlink" Target="http://reading.ecb.or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magazines.scholastic.com/"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teacher.scholastic.com/activities/immigration/tour/index.ht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seussville.com/" TargetMode="External"/><Relationship Id="rId5" Type="http://schemas.openxmlformats.org/officeDocument/2006/relationships/hyperlink" Target="http://www.abcya.com/" TargetMode="External"/><Relationship Id="rId4" Type="http://schemas.openxmlformats.org/officeDocument/2006/relationships/hyperlink" Target="http://www.storylineonline.net/"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scholastic.com/magicschoolbus/games/index.htm" TargetMode="External"/><Relationship Id="rId5" Type="http://schemas.openxmlformats.org/officeDocument/2006/relationships/hyperlink" Target="http://www.shelsilverstein.com/" TargetMode="External"/><Relationship Id="rId4" Type="http://schemas.openxmlformats.org/officeDocument/2006/relationships/hyperlink" Target="http://www.magictreehouse.com/"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www.starfall.com/" TargetMode="External"/><Relationship Id="rId3" Type="http://schemas.openxmlformats.org/officeDocument/2006/relationships/image" Target="../media/image2.png"/><Relationship Id="rId7" Type="http://schemas.openxmlformats.org/officeDocument/2006/relationships/hyperlink" Target="http://www.sadlier-oxford.com/phonics/student.cfm"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highlightskids.com/" TargetMode="External"/><Relationship Id="rId5" Type="http://schemas.openxmlformats.org/officeDocument/2006/relationships/hyperlink" Target="http://www.eduplace.com/kids/mw/" TargetMode="External"/><Relationship Id="rId4" Type="http://schemas.openxmlformats.org/officeDocument/2006/relationships/hyperlink" Target="http://teacher.scholastic.com/activities/clf/tguidesitemap.htm"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funfonix.com/"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onderopolis.org/" TargetMode="External"/><Relationship Id="rId5" Type="http://schemas.openxmlformats.org/officeDocument/2006/relationships/hyperlink" Target="http://www.e-learningforkids.org/" TargetMode="External"/><Relationship Id="rId4" Type="http://schemas.openxmlformats.org/officeDocument/2006/relationships/hyperlink" Target="http://www.fuelthebrain.com/"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2.ed.gov/free/index.html"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www.smithsonianeducation.org/students/" TargetMode="External"/><Relationship Id="rId5" Type="http://schemas.openxmlformats.org/officeDocument/2006/relationships/hyperlink" Target="http://www.si.edu/Educators" TargetMode="External"/><Relationship Id="rId4" Type="http://schemas.openxmlformats.org/officeDocument/2006/relationships/hyperlink" Target="https://kids.usa.gov/"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nhm.ac.uk/nature-online/life/dinosaurs-other-extinct-creatures/dino-directory/top-5/top-5.htm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earthquake.usgs.gov/learn/kids/" TargetMode="External"/><Relationship Id="rId5" Type="http://schemas.openxmlformats.org/officeDocument/2006/relationships/hyperlink" Target="http://earthguide.ucsd.edu/earthguide/diagrams/watercycle/" TargetMode="External"/><Relationship Id="rId4" Type="http://schemas.openxmlformats.org/officeDocument/2006/relationships/hyperlink" Target="http://www.nsta.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weebly.com/"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kids.nationalgeographic.com/" TargetMode="External"/><Relationship Id="rId5" Type="http://schemas.openxmlformats.org/officeDocument/2006/relationships/hyperlink" Target="http://www.switcheroozoo.com/" TargetMode="External"/><Relationship Id="rId4" Type="http://schemas.openxmlformats.org/officeDocument/2006/relationships/hyperlink" Target="http://educationinnature.com/Educator-Center"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50states.com/"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education.nationalgeographic.com/education/mapping/?ar_a=1&amp;force_AR=True" TargetMode="External"/><Relationship Id="rId5" Type="http://schemas.openxmlformats.org/officeDocument/2006/relationships/hyperlink" Target="http://www.eduplace.com/ss/maps/" TargetMode="External"/><Relationship Id="rId4" Type="http://schemas.openxmlformats.org/officeDocument/2006/relationships/hyperlink" Target="http://www.mathgametime.com/videos/the-scientific-method-rap"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showmeonapple.com/" TargetMode="External"/></Relationships>
</file>

<file path=ppt/slides/_rels/slide5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2.png"/><Relationship Id="rId7" Type="http://schemas.openxmlformats.org/officeDocument/2006/relationships/image" Target="../media/image43.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jpeg"/><Relationship Id="rId9" Type="http://schemas.openxmlformats.org/officeDocument/2006/relationships/image" Target="../media/image45.jpe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8.xml.rels><?xml version="1.0" encoding="UTF-8" standalone="yes"?>
<Relationships xmlns="http://schemas.openxmlformats.org/package/2006/relationships"><Relationship Id="rId3" Type="http://schemas.openxmlformats.org/officeDocument/2006/relationships/hyperlink" Target="http://web.seesaw.me/"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59.xml.rels><?xml version="1.0" encoding="UTF-8" standalone="yes"?>
<Relationships xmlns="http://schemas.openxmlformats.org/package/2006/relationships"><Relationship Id="rId3" Type="http://schemas.openxmlformats.org/officeDocument/2006/relationships/hyperlink" Target="http://www.xtramath.or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www.weebly.co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jpe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63.xml.rels><?xml version="1.0" encoding="UTF-8" standalone="yes"?>
<Relationships xmlns="http://schemas.openxmlformats.org/package/2006/relationships"><Relationship Id="rId3" Type="http://schemas.openxmlformats.org/officeDocument/2006/relationships/hyperlink" Target="http://www.parents.com/kids/education/elementary-schoo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pn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7.xml.rels><?xml version="1.0" encoding="UTF-8" standalone="yes"?>
<Relationships xmlns="http://schemas.openxmlformats.org/package/2006/relationships"><Relationship Id="rId3" Type="http://schemas.openxmlformats.org/officeDocument/2006/relationships/hyperlink" Target="http://www.teacherspayteachers.com/" TargetMode="External"/><Relationship Id="rId7"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donorschoose.org/" TargetMode="External"/><Relationship Id="rId4" Type="http://schemas.openxmlformats.org/officeDocument/2006/relationships/hyperlink" Target="http://www.fontspace.com/"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png"/></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jpeg"/><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pn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lakeshorelearning.com/general_content/free_resources/freeResources.jsp?f=m"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www.123certificates.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www.readwritethink.org/" TargetMode="External"/><Relationship Id="rId4" Type="http://schemas.openxmlformats.org/officeDocument/2006/relationships/hyperlink" Target="http://www.scholastic.com/teachers/lesson-plan/graphic-organizers-reading-comprehens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14" name="Rounded Rectangle 13"/>
          <p:cNvSpPr/>
          <p:nvPr/>
        </p:nvSpPr>
        <p:spPr>
          <a:xfrm>
            <a:off x="1905000" y="380999"/>
            <a:ext cx="49911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8" name="Rounded Rectangle 7"/>
          <p:cNvSpPr/>
          <p:nvPr/>
        </p:nvSpPr>
        <p:spPr>
          <a:xfrm>
            <a:off x="2064048" y="2039514"/>
            <a:ext cx="4495800" cy="31700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0" name="TextBox 9"/>
          <p:cNvSpPr txBox="1"/>
          <p:nvPr/>
        </p:nvSpPr>
        <p:spPr>
          <a:xfrm>
            <a:off x="806748" y="2039514"/>
            <a:ext cx="7010400" cy="3170099"/>
          </a:xfrm>
          <a:prstGeom prst="rect">
            <a:avLst/>
          </a:prstGeom>
          <a:noFill/>
        </p:spPr>
        <p:txBody>
          <a:bodyPr wrap="square" rtlCol="0">
            <a:spAutoFit/>
          </a:bodyPr>
          <a:lstStyle/>
          <a:p>
            <a:pPr algn="ctr"/>
            <a:r>
              <a:rPr lang="en-US" sz="6000" dirty="0" smtClean="0">
                <a:latin typeface="CreativeFonts1" panose="02000603000000000000" pitchFamily="2" charset="0"/>
                <a:ea typeface="CreativeFonts1" panose="02000603000000000000" pitchFamily="2" charset="0"/>
              </a:rPr>
              <a:t>www</a:t>
            </a:r>
            <a:r>
              <a:rPr lang="en-US" sz="6000" b="1" dirty="0" smtClean="0">
                <a:latin typeface="CreativeFonts1" panose="02000603000000000000" pitchFamily="2" charset="0"/>
                <a:ea typeface="CreativeFonts1" panose="02000603000000000000" pitchFamily="2" charset="0"/>
              </a:rPr>
              <a:t>.</a:t>
            </a:r>
          </a:p>
          <a:p>
            <a:pPr algn="ctr"/>
            <a:r>
              <a:rPr lang="en-US" sz="6000" dirty="0" smtClean="0">
                <a:latin typeface="CreativeFonts1" panose="02000603000000000000" pitchFamily="2" charset="0"/>
                <a:ea typeface="CreativeFonts1" panose="02000603000000000000" pitchFamily="2" charset="0"/>
              </a:rPr>
              <a:t>missploutz</a:t>
            </a:r>
            <a:r>
              <a:rPr lang="en-US" sz="8000" b="1" dirty="0" smtClean="0">
                <a:latin typeface="CreativeFonts1" panose="02000603000000000000" pitchFamily="2" charset="0"/>
                <a:ea typeface="CreativeFonts1" panose="02000603000000000000" pitchFamily="2" charset="0"/>
              </a:rPr>
              <a:t>.</a:t>
            </a:r>
          </a:p>
          <a:p>
            <a:pPr algn="ctr"/>
            <a:r>
              <a:rPr lang="en-US" sz="6000" dirty="0" smtClean="0">
                <a:latin typeface="CreativeFonts1" panose="02000603000000000000" pitchFamily="2" charset="0"/>
                <a:ea typeface="CreativeFonts1" panose="02000603000000000000" pitchFamily="2" charset="0"/>
              </a:rPr>
              <a:t>weebly</a:t>
            </a:r>
            <a:r>
              <a:rPr lang="en-US" sz="6000" b="1" dirty="0" smtClean="0">
                <a:latin typeface="CreativeFonts1" panose="02000603000000000000" pitchFamily="2" charset="0"/>
                <a:ea typeface="CreativeFonts1" panose="02000603000000000000" pitchFamily="2" charset="0"/>
              </a:rPr>
              <a:t>.</a:t>
            </a:r>
            <a:r>
              <a:rPr lang="en-US" sz="6000" dirty="0" smtClean="0">
                <a:latin typeface="CreativeFonts1" panose="02000603000000000000" pitchFamily="2" charset="0"/>
                <a:ea typeface="CreativeFonts1" panose="02000603000000000000" pitchFamily="2" charset="0"/>
              </a:rPr>
              <a:t>com</a:t>
            </a:r>
            <a:endParaRPr lang="en-US" sz="6000" dirty="0">
              <a:latin typeface="CreativeFonts1" panose="02000603000000000000" pitchFamily="2" charset="0"/>
              <a:ea typeface="CreativeFonts1" panose="02000603000000000000" pitchFamily="2" charset="0"/>
            </a:endParaRPr>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6659538" y="1054542"/>
            <a:ext cx="473125" cy="1417146"/>
          </a:xfrm>
          <a:prstGeom prst="rect">
            <a:avLst/>
          </a:prstGeom>
        </p:spPr>
      </p:pic>
      <p:sp>
        <p:nvSpPr>
          <p:cNvPr id="15" name="TextBox 14"/>
          <p:cNvSpPr txBox="1"/>
          <p:nvPr/>
        </p:nvSpPr>
        <p:spPr>
          <a:xfrm>
            <a:off x="1905000" y="542970"/>
            <a:ext cx="70104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 Please go to:</a:t>
            </a:r>
            <a:endParaRPr lang="en-US" sz="6000" dirty="0">
              <a:latin typeface="CreativeFonts1" panose="02000603000000000000" pitchFamily="2" charset="0"/>
              <a:ea typeface="CreativeFonts1" panose="02000603000000000000" pitchFamily="2" charset="0"/>
            </a:endParaRPr>
          </a:p>
        </p:txBody>
      </p:sp>
      <p:pic>
        <p:nvPicPr>
          <p:cNvPr id="16" name="Picture 15"/>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2066477" y="1823594"/>
            <a:ext cx="473125" cy="1417146"/>
          </a:xfrm>
          <a:prstGeom prst="rect">
            <a:avLst/>
          </a:prstGeom>
        </p:spPr>
      </p:pic>
      <p:sp>
        <p:nvSpPr>
          <p:cNvPr id="12" name="Rounded Rectangle 11"/>
          <p:cNvSpPr/>
          <p:nvPr/>
        </p:nvSpPr>
        <p:spPr>
          <a:xfrm>
            <a:off x="1686243" y="5445731"/>
            <a:ext cx="5273525"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6873724" y="5471573"/>
            <a:ext cx="473125" cy="1417146"/>
          </a:xfrm>
          <a:prstGeom prst="rect">
            <a:avLst/>
          </a:prstGeom>
        </p:spPr>
      </p:pic>
      <p:sp>
        <p:nvSpPr>
          <p:cNvPr id="11" name="TextBox 10"/>
          <p:cNvSpPr txBox="1"/>
          <p:nvPr/>
        </p:nvSpPr>
        <p:spPr>
          <a:xfrm>
            <a:off x="1686243" y="5349781"/>
            <a:ext cx="5188248" cy="1477328"/>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 </a:t>
            </a:r>
            <a:r>
              <a:rPr lang="en-US" sz="3600" dirty="0" smtClean="0">
                <a:latin typeface="CreativeFonts1" panose="02000603000000000000" pitchFamily="2" charset="0"/>
                <a:ea typeface="CreativeFonts1" panose="02000603000000000000" pitchFamily="2" charset="0"/>
              </a:rPr>
              <a:t>Feel free to look around, </a:t>
            </a:r>
          </a:p>
          <a:p>
            <a:r>
              <a:rPr lang="en-US" sz="3600" dirty="0">
                <a:latin typeface="CreativeFonts1" panose="02000603000000000000" pitchFamily="2" charset="0"/>
                <a:ea typeface="CreativeFonts1" panose="02000603000000000000" pitchFamily="2" charset="0"/>
              </a:rPr>
              <a:t> </a:t>
            </a:r>
            <a:r>
              <a:rPr lang="en-US" sz="3600" dirty="0" smtClean="0">
                <a:latin typeface="CreativeFonts1" panose="02000603000000000000" pitchFamily="2" charset="0"/>
                <a:ea typeface="CreativeFonts1" panose="02000603000000000000" pitchFamily="2" charset="0"/>
              </a:rPr>
              <a:t>then click on Tech.</a:t>
            </a:r>
            <a:endParaRPr lang="en-US" sz="3600" dirty="0">
              <a:latin typeface="CreativeFonts1" panose="02000603000000000000" pitchFamily="2" charset="0"/>
              <a:ea typeface="CreativeFonts1" panose="02000603000000000000" pitchFamily="2" charset="0"/>
            </a:endParaRPr>
          </a:p>
        </p:txBody>
      </p:sp>
      <p:pic>
        <p:nvPicPr>
          <p:cNvPr id="1026" name="Picture 2" descr="C:\Users\amberploutz\Desktop\PLOUTZ QR Co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2664" y="2780075"/>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45054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595745" y="374071"/>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0" name="TextBox 9"/>
          <p:cNvSpPr txBox="1"/>
          <p:nvPr/>
        </p:nvSpPr>
        <p:spPr>
          <a:xfrm>
            <a:off x="990600" y="520868"/>
            <a:ext cx="70104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 For Teachers</a:t>
            </a:r>
            <a:endParaRPr lang="en-US" sz="6000" dirty="0">
              <a:latin typeface="CreativeFonts1" panose="02000603000000000000" pitchFamily="2" charset="0"/>
              <a:ea typeface="CreativeFonts1" panose="02000603000000000000" pitchFamily="2" charset="0"/>
            </a:endParaRPr>
          </a:p>
        </p:txBody>
      </p:sp>
      <p:sp>
        <p:nvSpPr>
          <p:cNvPr id="13" name="Rounded Rectangle 12"/>
          <p:cNvSpPr/>
          <p:nvPr/>
        </p:nvSpPr>
        <p:spPr>
          <a:xfrm>
            <a:off x="581890" y="2057400"/>
            <a:ext cx="7876310" cy="44958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542477" y="93544"/>
            <a:ext cx="473125" cy="1417146"/>
          </a:xfrm>
          <a:prstGeom prst="rect">
            <a:avLst/>
          </a:prstGeom>
        </p:spPr>
      </p:pic>
      <p:sp>
        <p:nvSpPr>
          <p:cNvPr id="9" name="TextBox 8"/>
          <p:cNvSpPr txBox="1"/>
          <p:nvPr/>
        </p:nvSpPr>
        <p:spPr>
          <a:xfrm>
            <a:off x="602672" y="2022762"/>
            <a:ext cx="7703128" cy="6124754"/>
          </a:xfrm>
          <a:prstGeom prst="rect">
            <a:avLst/>
          </a:prstGeom>
          <a:noFill/>
        </p:spPr>
        <p:txBody>
          <a:bodyPr wrap="square" rtlCol="0">
            <a:spAutoFit/>
          </a:bodyPr>
          <a:lstStyle/>
          <a:p>
            <a:r>
              <a:rPr lang="en-US" sz="4400" dirty="0" smtClean="0">
                <a:latin typeface="Arial Rounded MT Bold" panose="020F0704030504030204" pitchFamily="34" charset="0"/>
                <a:ea typeface="CreativeFonts1" panose="02000603000000000000" pitchFamily="2" charset="0"/>
              </a:rPr>
              <a:t> </a:t>
            </a:r>
            <a:r>
              <a:rPr lang="en-US" sz="3200" dirty="0" smtClean="0">
                <a:latin typeface="Arial Rounded MT Bold" panose="020F0704030504030204" pitchFamily="34" charset="0"/>
                <a:ea typeface="CreativeFonts1" panose="02000603000000000000" pitchFamily="2" charset="0"/>
              </a:rPr>
              <a:t>Discovery Customizable Word Puzzle</a:t>
            </a:r>
          </a:p>
          <a:p>
            <a:r>
              <a:rPr lang="en-US" sz="2400" dirty="0">
                <a:latin typeface="Arial Rounded MT Bold" panose="020F0704030504030204" pitchFamily="34" charset="0"/>
                <a:ea typeface="CreativeFonts1" panose="02000603000000000000" pitchFamily="2" charset="0"/>
                <a:hlinkClick r:id="rId4"/>
              </a:rPr>
              <a:t>http://www.discoveryeducation.com/free-puzzlemaker</a:t>
            </a:r>
            <a:r>
              <a:rPr lang="en-US" sz="2400" dirty="0" smtClean="0">
                <a:latin typeface="Arial Rounded MT Bold" panose="020F0704030504030204" pitchFamily="34" charset="0"/>
                <a:ea typeface="CreativeFonts1" panose="02000603000000000000" pitchFamily="2" charset="0"/>
                <a:hlinkClick r:id="rId4"/>
              </a:rPr>
              <a:t>/</a:t>
            </a:r>
            <a:endParaRPr lang="en-US" sz="2400" dirty="0" smtClean="0">
              <a:latin typeface="Arial Rounded MT Bold" panose="020F0704030504030204" pitchFamily="34" charset="0"/>
              <a:ea typeface="CreativeFonts1" panose="02000603000000000000" pitchFamily="2" charset="0"/>
            </a:endParaRPr>
          </a:p>
          <a:p>
            <a:r>
              <a:rPr lang="en-US" sz="2800" dirty="0">
                <a:ea typeface="CreativeFonts1" panose="02000603000000000000" pitchFamily="2" charset="0"/>
              </a:rPr>
              <a:t>&gt;</a:t>
            </a:r>
            <a:r>
              <a:rPr lang="en-US" sz="2800" dirty="0" smtClean="0">
                <a:ea typeface="CreativeFonts1" panose="02000603000000000000" pitchFamily="2" charset="0"/>
              </a:rPr>
              <a:t>Lots of word puzzles to choose from</a:t>
            </a:r>
          </a:p>
          <a:p>
            <a:endParaRPr lang="en-US" sz="2800" dirty="0" smtClean="0">
              <a:latin typeface="Arial Rounded MT Bold" panose="020F0704030504030204" pitchFamily="34" charset="0"/>
              <a:ea typeface="CreativeFonts1" panose="02000603000000000000" pitchFamily="2" charset="0"/>
            </a:endParaRPr>
          </a:p>
          <a:p>
            <a:r>
              <a:rPr lang="en-US" sz="2800" dirty="0">
                <a:latin typeface="Arial Rounded MT Bold" panose="020F0704030504030204" pitchFamily="34" charset="0"/>
                <a:ea typeface="CreativeFonts1" panose="02000603000000000000" pitchFamily="2" charset="0"/>
              </a:rPr>
              <a:t>Projectable Stop Watch</a:t>
            </a:r>
          </a:p>
          <a:p>
            <a:r>
              <a:rPr lang="en-US" sz="2400" dirty="0">
                <a:latin typeface="Arial Rounded MT Bold" panose="020F0704030504030204" pitchFamily="34" charset="0"/>
                <a:ea typeface="CreativeFonts1" panose="02000603000000000000" pitchFamily="2" charset="0"/>
                <a:hlinkClick r:id="rId5"/>
              </a:rPr>
              <a:t>http://www.online-stopwatch.com/full-screen-stopwatch/</a:t>
            </a:r>
            <a:endParaRPr lang="en-US" sz="2400" dirty="0">
              <a:latin typeface="Arial Rounded MT Bold" panose="020F0704030504030204" pitchFamily="34" charset="0"/>
              <a:ea typeface="CreativeFonts1" panose="02000603000000000000" pitchFamily="2" charset="0"/>
            </a:endParaRPr>
          </a:p>
          <a:p>
            <a:r>
              <a:rPr lang="en-US" sz="2800" dirty="0">
                <a:ea typeface="CreativeFonts1" panose="02000603000000000000" pitchFamily="2" charset="0"/>
              </a:rPr>
              <a:t>&gt;</a:t>
            </a:r>
            <a:r>
              <a:rPr lang="en-US" sz="2800" dirty="0" smtClean="0">
                <a:ea typeface="CreativeFonts1" panose="02000603000000000000" pitchFamily="2" charset="0"/>
              </a:rPr>
              <a:t>Set </a:t>
            </a:r>
            <a:r>
              <a:rPr lang="en-US" sz="2800" dirty="0">
                <a:ea typeface="CreativeFonts1" panose="02000603000000000000" pitchFamily="2" charset="0"/>
              </a:rPr>
              <a:t>to full-screen mode to get rid </a:t>
            </a:r>
            <a:r>
              <a:rPr lang="en-US" sz="2800" dirty="0" smtClean="0">
                <a:ea typeface="CreativeFonts1" panose="02000603000000000000" pitchFamily="2" charset="0"/>
              </a:rPr>
              <a:t>of </a:t>
            </a:r>
            <a:r>
              <a:rPr lang="en-US" sz="2800" dirty="0">
                <a:ea typeface="CreativeFonts1" panose="02000603000000000000" pitchFamily="2" charset="0"/>
              </a:rPr>
              <a:t>some of the ads</a:t>
            </a:r>
          </a:p>
          <a:p>
            <a:endParaRPr lang="en-US" sz="2800" dirty="0" smtClean="0">
              <a:solidFill>
                <a:schemeClr val="accent6">
                  <a:lumMod val="75000"/>
                </a:schemeClr>
              </a:solidFill>
              <a:latin typeface="Arial Rounded MT Bold" panose="020F0704030504030204" pitchFamily="34" charset="0"/>
              <a:ea typeface="CreativeFonts1" panose="02000603000000000000" pitchFamily="2" charset="0"/>
            </a:endParaRPr>
          </a:p>
          <a:p>
            <a:endParaRPr lang="en-US" sz="3600" dirty="0" smtClean="0">
              <a:solidFill>
                <a:schemeClr val="accent6">
                  <a:lumMod val="75000"/>
                </a:schemeClr>
              </a:solidFill>
              <a:latin typeface="Arial Rounded MT Bold" panose="020F0704030504030204" pitchFamily="34" charset="0"/>
              <a:ea typeface="CreativeFonts1" panose="02000603000000000000" pitchFamily="2" charset="0"/>
            </a:endParaRPr>
          </a:p>
          <a:p>
            <a:endParaRPr lang="en-US" sz="2400" dirty="0" smtClean="0">
              <a:latin typeface="Arial Rounded MT Bold" panose="020F0704030504030204" pitchFamily="34" charset="0"/>
              <a:ea typeface="CreativeFonts1" panose="02000603000000000000" pitchFamily="2" charset="0"/>
            </a:endParaRPr>
          </a:p>
          <a:p>
            <a:endParaRPr lang="en-US" sz="2400" dirty="0">
              <a:latin typeface="Arial Rounded MT Bold" panose="020F0704030504030204" pitchFamily="34" charset="0"/>
              <a:ea typeface="CreativeFonts1" panose="02000603000000000000" pitchFamily="2" charset="0"/>
            </a:endParaRPr>
          </a:p>
        </p:txBody>
      </p:sp>
    </p:spTree>
    <p:extLst>
      <p:ext uri="{BB962C8B-B14F-4D97-AF65-F5344CB8AC3E}">
        <p14:creationId xmlns:p14="http://schemas.microsoft.com/office/powerpoint/2010/main" val="116927343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9" name="Rounded Rectangle 8"/>
          <p:cNvSpPr/>
          <p:nvPr/>
        </p:nvSpPr>
        <p:spPr>
          <a:xfrm>
            <a:off x="762000" y="2057400"/>
            <a:ext cx="7543800" cy="46482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952500" y="2133600"/>
            <a:ext cx="7010400" cy="4955203"/>
          </a:xfrm>
          <a:prstGeom prst="rect">
            <a:avLst/>
          </a:prstGeom>
          <a:noFill/>
        </p:spPr>
        <p:txBody>
          <a:bodyPr wrap="square" rtlCol="0">
            <a:spAutoFit/>
          </a:bodyPr>
          <a:lstStyle/>
          <a:p>
            <a:r>
              <a:rPr lang="en-US" sz="4000" dirty="0" smtClean="0">
                <a:latin typeface="Arial Rounded MT Bold" panose="020F0704030504030204" pitchFamily="34" charset="0"/>
                <a:ea typeface="CreativeFonts1" panose="02000603000000000000" pitchFamily="2" charset="0"/>
                <a:hlinkClick r:id="rId3"/>
              </a:rPr>
              <a:t>www.code.org</a:t>
            </a:r>
            <a:endParaRPr lang="en-US" sz="4000" dirty="0" smtClean="0">
              <a:latin typeface="Arial Rounded MT Bold" panose="020F0704030504030204" pitchFamily="34" charset="0"/>
              <a:ea typeface="CreativeFonts1" panose="02000603000000000000" pitchFamily="2" charset="0"/>
            </a:endParaRPr>
          </a:p>
          <a:p>
            <a:r>
              <a:rPr lang="en-US" sz="2400" dirty="0" smtClean="0">
                <a:ea typeface="CreativeFonts1" panose="02000603000000000000" pitchFamily="2" charset="0"/>
              </a:rPr>
              <a:t>* “Anyone can learn how to code!”</a:t>
            </a:r>
          </a:p>
          <a:p>
            <a:r>
              <a:rPr lang="en-US" sz="2400" dirty="0" smtClean="0">
                <a:ea typeface="CreativeFonts1" panose="02000603000000000000" pitchFamily="2" charset="0"/>
              </a:rPr>
              <a:t>* Variety of levels from Kindergarten</a:t>
            </a:r>
          </a:p>
          <a:p>
            <a:r>
              <a:rPr lang="en-US" sz="2400" dirty="0">
                <a:ea typeface="CreativeFonts1" panose="02000603000000000000" pitchFamily="2" charset="0"/>
              </a:rPr>
              <a:t>t</a:t>
            </a:r>
            <a:r>
              <a:rPr lang="en-US" sz="2400" dirty="0" smtClean="0">
                <a:ea typeface="CreativeFonts1" panose="02000603000000000000" pitchFamily="2" charset="0"/>
              </a:rPr>
              <a:t>hrough adult</a:t>
            </a:r>
          </a:p>
          <a:p>
            <a:r>
              <a:rPr lang="en-US" sz="2400" dirty="0" smtClean="0">
                <a:ea typeface="CreativeFonts1" panose="02000603000000000000" pitchFamily="2" charset="0"/>
              </a:rPr>
              <a:t>*  High interest topics to engage all students</a:t>
            </a:r>
          </a:p>
          <a:p>
            <a:r>
              <a:rPr lang="en-US" sz="2400" dirty="0" smtClean="0">
                <a:ea typeface="CreativeFonts1" panose="02000603000000000000" pitchFamily="2" charset="0"/>
              </a:rPr>
              <a:t>*Fun way for students to problem solve, work collaboratively, and use difficult math concepts</a:t>
            </a:r>
          </a:p>
          <a:p>
            <a:endParaRPr lang="en-US" sz="2400" dirty="0">
              <a:ea typeface="CreativeFonts1" panose="02000603000000000000" pitchFamily="2" charset="0"/>
            </a:endParaRPr>
          </a:p>
          <a:p>
            <a:r>
              <a:rPr lang="en-US" sz="3600" dirty="0">
                <a:latin typeface="Arial Rounded MT Bold" panose="020F0704030504030204" pitchFamily="34" charset="0"/>
                <a:ea typeface="CreativeFonts1" panose="02000603000000000000" pitchFamily="2" charset="0"/>
                <a:hlinkClick r:id="rId4"/>
              </a:rPr>
              <a:t>https://scratch.mit.edu</a:t>
            </a:r>
            <a:r>
              <a:rPr lang="en-US" sz="3600" dirty="0" smtClean="0">
                <a:latin typeface="Arial Rounded MT Bold" panose="020F0704030504030204" pitchFamily="34" charset="0"/>
                <a:ea typeface="CreativeFonts1" panose="02000603000000000000" pitchFamily="2" charset="0"/>
                <a:hlinkClick r:id="rId4"/>
              </a:rPr>
              <a:t>/</a:t>
            </a:r>
            <a:endParaRPr lang="en-US" sz="3600" dirty="0" smtClean="0">
              <a:latin typeface="Arial Rounded MT Bold" panose="020F0704030504030204" pitchFamily="34" charset="0"/>
              <a:ea typeface="CreativeFonts1" panose="02000603000000000000" pitchFamily="2" charset="0"/>
            </a:endParaRPr>
          </a:p>
          <a:p>
            <a:r>
              <a:rPr lang="en-US" sz="2400" dirty="0" smtClean="0">
                <a:ea typeface="CreativeFonts1" panose="02000603000000000000" pitchFamily="2" charset="0"/>
              </a:rPr>
              <a:t>*Very similar to Code</a:t>
            </a:r>
          </a:p>
          <a:p>
            <a:r>
              <a:rPr lang="en-US" sz="2400" dirty="0" smtClean="0">
                <a:ea typeface="CreativeFonts1" panose="02000603000000000000" pitchFamily="2" charset="0"/>
              </a:rPr>
              <a:t>*Created by MIT</a:t>
            </a:r>
            <a:endParaRPr lang="en-US" sz="2400" dirty="0">
              <a:ea typeface="CreativeFonts1" panose="02000603000000000000" pitchFamily="2" charset="0"/>
            </a:endParaRPr>
          </a:p>
          <a:p>
            <a:endParaRPr lang="en-US" sz="2400" dirty="0">
              <a:ea typeface="CreativeFonts1" panose="02000603000000000000" pitchFamily="2" charset="0"/>
            </a:endParaRPr>
          </a:p>
        </p:txBody>
      </p:sp>
      <p:sp>
        <p:nvSpPr>
          <p:cNvPr id="4" name="AutoShape 2" descr="data:image/png;base64,iVBORw0KGgoAAAANSUhEUgAAASwAAACoCAMAAABt9SM9AAABVlBMVEX///9fpOz/14bz74Wt0e1Tx5+F89GS/3+M90KF35RwzNZYoet20a1XoOtSnuuC5mZ1z6+H7JP4+/5906Ryy5JzzY9wwrh949NVx6dVy7b274dipuzS5Pnd6/vn8fzz74Gny/SXwvLH3vjv9v18s++MvPFxru6z0vX/1X7E3PeFuPC41fbQ4/mM/3ihyPNtq+3/2Y3+/fH08ZGi0eDU8XH/4aXq8H//8dfc2orm2Yl935Wq9Vb02IfM24z286X8++T598aF6raP/Gad9k2x/6X7+tv/57m+82Ol3ZH3//bO8m36+M//7Mn/+Ov/3Zj39bSU3pKN+Etiy5yF5aWF7sCe5qy8+eej9tzP/8i93I7V++6p+4O29F2Z/4iB2Wd613vu/+qH7Zao/5mQ0ctpwrS/4+WY0dWD0b1wyMuFzt7I/8Gl+XCm7sXa/9Vp1o5x41+s/5q5/66Yi2x5AAASzklEQVR4nO1ca3fURhKdsY3BtKUlgs0S6zHSSCN5HoxsE/DyCBgIhDeEZCFhIY/FGyC7G5L//2X16Ja6qkszdjxmxnN0z+EDckvqvl11u6q6NY1GjRo1atSoUaNGjaOOR9vb25sTfub127evT/iRs4BHFzYW1hc2Ljya3CM3n2wttlqLWw8m98jZwMOEqRTrC3cmZV07W63FFK3Wkwk9cUawnVOV0/VwEk+8zanK6NqZxBNnBgsy1je2D/q869daJVcJW7cn0ckZwcP1BUjXwaRr88miTFVC1rVJ9XQGcGEBIZGuP/+0B1uQqgRbk15mp4gNTFbqi39SuhKxUrhaXJyjAIIg609K1+Y1iqq5IktxQ479SpciVvPohljgJenazygJsZpDgW/QXO3PF6/THriWYo5Ch3sv//v07vd/v0rT9XhPdJFildC0+PlXV27959efDnkIHw3Pl5eXb6xcXll5+v0lkrDx0rW5o4rV2lrr4v0rX584ceLr4+eO/3HvYwzl0JFytbz87TcrKwlhT+9+ofI1NupSxCqxqIv3X906keHm8QTnfp8Htl4uc9xYyXD58lPVI0dKFxKr3Pc4UZyqlK0vP96YDg3LJThdJGHrjyt8cfOJRBUiKvHAc8cFzv3v4w7sEPBSIiv3Rc7XyspdJGF3KLoksSpFqqDq5vESc2Baz5eXK+hSJIzIgIpCTCpSn7+STEr2QIFpjG+ieLGMcGMFIPPIijCChwtpIAV8T/FAblrTGuPEoJCl0AUkTJKuTKwUkaqkah7IeqmSBX2xlLAvcgnj0rWz1VJFihQrgX9NeagHxz2CrIQuha1SwjLpun2tRYhUlVjlhvXdtMd6cDwn2VJ9UfLI9Y2tViVRpAemXL2e9kgngRfLfyOxeroKv/34w4cPf6nCJz9/QuD465+mPdBJwH5/sgLvPiWwe/bssWPHkn/Pnp0hsHqKwurqqX8b0x7owWG0l5bOV9GF2dr9LGOqxLO/QpxeJXHq7S9LS0v+tMd6YCRcZXhPE/YOEIWoOpZeeHamoOoMzdSb8/wdR9227KUS50nCUrp2c6YQVZwuQdgZwqzevvllKSpe0J72aA+IJQSVsHef5kSRXAm6kr9RvncePf1oO6KPycoJK5na/SxFNVUFXVm7UyVRbzBRKexpj/dAcCiyOGGJSRUYQVVGl9Qy9T2KqBTWtMd7IFSRdf6Xt6urZ/dK1lmp5e67k+/fzydZlBsmRJXuJLga54Vnc6LeCf99/54i62i7oSrwb95inV4VfIzi6uzZ3XdoZTipGtgRjx3skUSlyKKCZ8dGhQ5nP9tNIzEi7oAeedRDBxGUZiJF4HQZcWaEqVTlRGVQbAtZ2BE3LJ7uvDlFMiVRVRAGF8HdXZgPVdCV83W0o6wcdmJTdPZ7msqUU76yVBoTNZquk/OQSDcav597TZRUfv7kh6oazIcPP/z427Oq+s0qXfBZXp6HTdY/yFLd8ZtVpb1br+5fXLu6fun7p2mtmcI3dDnxxbRHenDcI7m6SRXWE6Ku3L/Yam3tNBrbj9cXrv69irAbJFsvpz3WA+M7gqxzJFW3vvr84tpaq/UkP7L1cGN9YeHqpS/uUoR98+1cmhbhhYQH3nqVErW2mJhVceDx0R1+BO7SF08vX8aEUb44zXFOBF9ishSqEpFqpUSlJ/jgpyWPLhQnBhOPxHypdE1rjBMDsiwkVreufHVxMScqoWptB9+dSpeAKmFYuqYwvMkCaBYUq1ykinOhrWvU+VLx0U/OVyJhKxJhULqOvmbJq6HkgV9zkSqp2qo4nS35IiFhsi8e/dWwNK2CqiySkohSxQpCoQtI2I35MayGUC3ugUCkCqoWd0af8H74WD0bXkpYTteLeYjgG41fX5/LzQqK1BixAti8s0AcpRcSlvri8/ngKtGt7/556woSKckD93SInfBF4ZF3n/5jbqhKkZ3sV4lKw4U9f7T7iPBFjvUDf8A4Q9ip+oxk8cl+PkfJMiASFw6t6x8f10iyErHa58dctHQl2JijD53ID5T2KFYQVdI1wY/6pw2CrH2IFcQ2KV1zRJbihvsUKwhCujbmiCwk8PsXK4hEuuZY4BuArNbBPw9E0jVXoUPjgfSLFYs7k3iiLF3rB/iUfxbxYLH4LZRJrfKFdM0bV+l3cAlRrbWDiRXE5p2NhfX1hccT+bmWGcPm7Qe3Jx07bm9vz9E6WKNGjRo1atSoUaNGjRo1atSoUaPGR4dvW90MA3suPmM4LBh2vxObTablaMZB5Ey7TzMKxw2YxpoymGZ6NV0qHE9DTHG+mDvtrs0a/I6uEUxl0INp92620I4poxLQOrXSl4gAVak3MnjFm3YPZwd9XXa6OBrY1mAI6GJH/oPkSUHmSjMH4nIHiNg0OzhDsGR/C8pPj42eZFtabVopjFDiJJQ/025LplWrVgZXokQHv1jiy1IW1wsiZIQh8wG6Pw8/DXBQuLIwdcGfHEDWEf/ll0nAMGVCYBpo1WRB2Ho1WZFWkwUwZJWEGAH4W61ZjY5MiNaX/2SDjKdeDRt+KBPCevLfgBey4bS6ODuAZME4y64jBwhEVjOUnc0rTUtzp9XDGQImC2Q1ZSJ02AUtYwa2RnzbtsdU0Huo6Ac03u9ldRrGvEMeS1cPhoOp8mVEsa7rZmckXUNcIdXBijjoNJMnHPpvXLoaY3qz05/a3ogf5ALNRhbuBnoTs+Xu8fmDqJfORjIfXnfkKJ22G5hZy9Brk/aTBzBM083hYA8riWG5PTN/s7BHw3ccy2rDyNlIrtrWoNt13U4nKKpPedtuN3K9Ts/MLKEMKUcF3wbmKunzHgTKb/fMcjNI06rt1+8HplZUXRmLhyobfly+nIXj3m17cbFjlzQfJiMOwzg2TVw1cczkoslY0tEEWodfDrKmSafzy+lg5ZByVEDpqTsVLBjjDkYU6ug2Zvaplr5n4v01LVa82pYiOhjrEVR1GNraZOUFHTQF1fJCjX1wO8t2rvpymaqrvLN8ueKHyROaI25oNNomtWtGuW/UpDaNdKwLcviLy0QQhkfubdJEw8VLJL5duBUTpddk5Wa9EabVIcdT7Yp+j6CXZMsmSSXYkpNQjbRQjsEoqvC9knOnMPll5EqZRMmW1TRH+JVjNgmwsELorLh6Mxa+pVvZsBkD3QI9GFXsd6FR6Jg6E/TZgv4mLBYON++JVV1OwF0gB8VM0hXbsH+x/GroQWBkDLWMAKt77CrwARZGVhdFifGIcTE+HFDRTBaz7KIh+8BIsmAppoRG5M5d+VUsWXaBVZiSwXhyV7XQAZtIcFhgyNWWJW/NcVWFgos2VVByws0eeFzhuN1hXDxqdOXONyvY6uCWwLNYtsjKBiS9xtWVB8mGoUuSaMARR/ilglKZKz4t0C/1gdwePrYpIhIo0axUjoGY9jFlTpvkSk0JbejvNuavrOFDVvMNNtnWNEne4FxXhQ5DQoORT0BlHsDHuvlVqPoskAYoFEYbUxMekCKPPdEAp0e4CYAND+FCcNHgoaI8pzJZAXynSa7DfUALNyEUMsE1HyZyGg/uoOOCKp3BOzJqNcxgMdoTmbwYAxkSkyL3SQTQcMa57sMN7lLdcKBHZmcOUEChTW04cle+w4BzINZfqPowhuEdDMcmXE6FbknhAEwjhWeHxDW0vuYvBw4gaRaO8xhxGswAzlMU3Tw4cuA+PiRSODd0XE22RU7vuBQiezi9JpZdB9v8Ys2FG7GcFgd6h5s3BBZkFu9V9ZIQWLjPJJTRgOsd9F8Y5YllA+oD5MWJQX9HwvDIeKtYYvrkNFryGsU9E8bIwgEqcho1N2XKIuyAvxeZtj3qNvhc4SADkkL+uPxvSjJGo0slE4J96AlFj+U+8TlxSA0FOlYGU5AHPjIQAuCBl0suHTLlQCVg4bmQQgZSej6be91tcKjDktyG0ALPR+sQmxoeGcnIR3KkMgivZMFXhihiAX8sPTggjYffA7srLBnOOAOvyemtkizfsRPIRPod1RW5acCZiomZ4jGsD2VBOId8f2n+OdkBSltQYAoNyxWXDRTvgHsiaHVibuE8AsflNk4n8rYXptVGFnqS1RtDla1M4un4ZABezk0QBuTcacCp1TKPzgxL7zoofDDBDMI/FfIPX45KO6g8w5+HyjOAFx4w6kSU5XeK8p2mh5LvekoBJgvSUMKf9xhGA27+AHJxBl5RalJ+9CRU4gcw8j4M7/DoxB+ALvvjFRYXKfhFmIzzWYHMS9s3im2lMohW6XzZM+TYTPg6TIl4/AhUp0wLctFPQ1lsWvL8wjy79FAUOMBch4xeUHkGFLB5iUBTay0DxAfIAnEIkRoCtcI5cuDFRNwL45u8MGLFBKsNLiz5/9Euk1RAMKD6FNaAEmUYyiKr46aMRgH3SPOLsbIW+njRY2bTLe9D4Wnq2ijISt0WfGfAipegtdBPK/bgSpnB8QgxGz7ymyYrpQmMsMxFRuU6aNUT4SpUfRChCMNSy1JIITSzD9ZElK2l6w+6I2kDistaOSGKpbcDEF5IJpxFE8KGuvCl5bTD8ynlAgZtEe3rQCKF1aFRSGMuZEaRd9wvpYLk4WwTZaWhZ4LdHb00aGS0PY/JLRkICrLpL2hGIyk0CJhqaUDI/kH2ixS22NeB5Rk5oOLlN+KsEIpqcLyMAsimNhBpU/ki8Hd5b8tmo1r25PUnS7fL5dtBC6KI/CvqqKg8A0ImXCjnb7UrHbdIGRXDghkGtU2GchC7sjqY2kocyZPaxXIot+zKkXk+I3JxFQ6Rx1owbymbQ8kCIdMA9SGkJUuaOB6LE2eFquIWCUB4EkexlOAru5fpegAIwA5QEqXrHZig5iEGWJHgPXwRh5FMWdpBkiWZBN6uKqwOLVySePLhwfQnpxGIAHXoA+zpp3QiyU93xHXd7Ln45Iuy95G3jDsRLrvwsNyUr0Gr5CEFfHO55Qy1RMomDVyZE74DtUSaJuFIVNkRTD5ZxAVumGqyhbzdjbq2r95p9JBYxFlLQ23JtZbBLQaojFoDf9snxddo5KUwG/gQVRa+pID7iKXjihlWS0OYLPIYBqz6ONiydOoeqp+0jzeKeDaJagzbsgouUc3XV7c0C0uEC4m0fzbEilFsSkDHLfd1xPWYqr2PJwsUqVK+oWVVVHz8UBH3kNx8SPSK8WH001y+6fJmDmJArYEU89TFvIquK+pakesUtAsJp4t+QFdMogEoX2eLBrlbgzAgDoHQGyWRLv7Kh6bz6AuFc0QtshByGAoWU06UmERv0dYY3vSoODULExJik0xeAfKHohPgxHMN5Qhh1gMqLhED0m1hHkWoSh5SIR8IaC02BQmuCmMMSMcVm4VVigEiFGLgIBzh0Q4chboqDEJ+E4os1S70RUrJ+g3ht4W0uuPIKjJLWNvIR24H1C4CXxNgmU2UZ/riuVX7XzDq1/DAwQIkVtM+bcMcVk/kNFoH0oo349uC1LT8VS66JqnB2atiVPPMHwij5JysqDgOCGnJbsDBcp5liSCOmZW70GCNQTVnAyhkMVZUwpXTYTsqE0Wtg/MdXWLLcpu6fL1cy7l3qSFtWs1AkVavPegHSMZjy3LFQRgWeMp8OYp/JnZttOOCq+pNaBjPyEdIDfj7DtLxNLSIs9i1HMe2+14ondbR0hoirqeHkZ20tKJOLE15NguyefikYWXLPqqvMQ3/Bkx6sTy12vSxM8cxdaouLIbKyKBBAJaIWJgH4oYTBZU+ZCjj0JsmOk6WLygWbqnpJjp4xs9+SVsbLGw7bRzS8nkcUEpUBRbbo07RkbdUndvjQKVjPfSiyAs0KEywnj+2B0ysVC6ZSErQYt47sJWonONjwoXV+K26E6mR2PsiSw/GbRTiQrvG8MkQHR9Zpg8Ilu175ZbNyJZML3ITxQhBl0LRAarmQR8uzbW04nQefcBRrzoPJiGqODYjHmxGSngwii0tlrO8EeES0wLJ6KPKR4IORIqtan2CEGbygXcJ22bMi9WroDfVsEf8VE/Fj2a16clJvwSIoCm75JHutGUAP7GomADWHIIOIEdgTUupMqarQTFw1bZZYKlKwpqqSdAwIvr3sjSdDStWB99TfzdK0/RA/cbEDvBXBVn1S/0KyIqVzw+Ybiq/B9eXWrFcIQbgxuQmObeDsQXT4y5+SnKRER97VCOJVwBfafHJ9NQys0RXFOg6y77jSJfw9GucbkWyPAz1vF3WVteCigdbnlk2TNu5lGf4Q95K03vi3J+XzCu/Kx6im/qxzjuZ9LH4YxJv8b7rTW+/PxhjOH0viJt6/r1SHHjR2A//DL/tep1Or9Px3D5V1JIe3k2/JBItRzfspEjbEcUv3sqKkve68pdjfjd5ftDx+g5RW7Pc9N2e2wZ9TAac9H0P46zqanY+xLadUSOfWVSSm/3xo3WjRo0aNWrUqFGjRo1DwP8BNLyFLFbQ+7Y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png;base64,iVBORw0KGgoAAAANSUhEUgAAASwAAACoCAMAAABt9SM9AAABVlBMVEX///9fpOz/14bz74Wt0e1Tx5+F89GS/3+M90KF35RwzNZYoet20a1XoOtSnuuC5mZ1z6+H7JP4+/5906Ryy5JzzY9wwrh949NVx6dVy7b274dipuzS5Pnd6/vn8fzz74Gny/SXwvLH3vjv9v18s++MvPFxru6z0vX/1X7E3PeFuPC41fbQ4/mM/3ihyPNtq+3/2Y3+/fH08ZGi0eDU8XH/4aXq8H//8dfc2orm2Yl935Wq9Vb02IfM24z286X8++T598aF6raP/Gad9k2x/6X7+tv/57m+82Ol3ZH3//bO8m36+M//7Mn/+Ov/3Zj39bSU3pKN+Etiy5yF5aWF7sCe5qy8+eej9tzP/8i93I7V++6p+4O29F2Z/4iB2Wd613vu/+qH7Zao/5mQ0ctpwrS/4+WY0dWD0b1wyMuFzt7I/8Gl+XCm7sXa/9Vp1o5x41+s/5q5/66Yi2x5AAASzklEQVR4nO1ca3fURhKdsY3BtKUlgs0S6zHSSCN5HoxsE/DyCBgIhDeEZCFhIY/FGyC7G5L//2X16Ja6qkszdjxmxnN0z+EDckvqvl11u6q6NY1GjRo1atSoUaNGjaOOR9vb25sTfub127evT/iRs4BHFzYW1hc2Ljya3CM3n2wttlqLWw8m98jZwMOEqRTrC3cmZV07W63FFK3Wkwk9cUawnVOV0/VwEk+8zanK6NqZxBNnBgsy1je2D/q869daJVcJW7cn0ckZwcP1BUjXwaRr88miTFVC1rVJ9XQGcGEBIZGuP/+0B1uQqgRbk15mp4gNTFbqi39SuhKxUrhaXJyjAIIg609K1+Y1iqq5IktxQ479SpciVvPohljgJenazygJsZpDgW/QXO3PF6/THriWYo5Ch3sv//v07vd/v0rT9XhPdJFildC0+PlXV27959efDnkIHw3Pl5eXb6xcXll5+v0lkrDx0rW5o4rV2lrr4v0rX584ceLr4+eO/3HvYwzl0JFytbz87TcrKwlhT+9+ofI1NupSxCqxqIv3X906keHm8QTnfp8Htl4uc9xYyXD58lPVI0dKFxKr3Pc4UZyqlK0vP96YDg3LJThdJGHrjyt8cfOJRBUiKvHAc8cFzv3v4w7sEPBSIiv3Rc7XyspdJGF3KLoksSpFqqDq5vESc2Baz5eXK+hSJIzIgIpCTCpSn7+STEr2QIFpjG+ieLGMcGMFIPPIijCChwtpIAV8T/FAblrTGuPEoJCl0AUkTJKuTKwUkaqkah7IeqmSBX2xlLAvcgnj0rWz1VJFihQrgX9NeagHxz2CrIQuha1SwjLpun2tRYhUlVjlhvXdtMd6cDwn2VJ9UfLI9Y2tViVRpAemXL2e9kgngRfLfyOxeroKv/34w4cPf6nCJz9/QuD465+mPdBJwH5/sgLvPiWwe/bssWPHkn/Pnp0hsHqKwurqqX8b0x7owWG0l5bOV9GF2dr9LGOqxLO/QpxeJXHq7S9LS0v+tMd6YCRcZXhPE/YOEIWoOpZeeHamoOoMzdSb8/wdR9227KUS50nCUrp2c6YQVZwuQdgZwqzevvllKSpe0J72aA+IJQSVsHef5kSRXAm6kr9RvncePf1oO6KPycoJK5na/SxFNVUFXVm7UyVRbzBRKexpj/dAcCiyOGGJSRUYQVVGl9Qy9T2KqBTWtMd7IFSRdf6Xt6urZ/dK1lmp5e67k+/fzydZlBsmRJXuJLga54Vnc6LeCf99/54i62i7oSrwb95inV4VfIzi6uzZ3XdoZTipGtgRjx3skUSlyKKCZ8dGhQ5nP9tNIzEi7oAeedRDBxGUZiJF4HQZcWaEqVTlRGVQbAtZ2BE3LJ7uvDlFMiVRVRAGF8HdXZgPVdCV83W0o6wcdmJTdPZ7msqUU76yVBoTNZquk/OQSDcav597TZRUfv7kh6oazIcPP/z427Oq+s0qXfBZXp6HTdY/yFLd8ZtVpb1br+5fXLu6fun7p2mtmcI3dDnxxbRHenDcI7m6SRXWE6Ku3L/Yam3tNBrbj9cXrv69irAbJFsvpz3WA+M7gqxzJFW3vvr84tpaq/UkP7L1cGN9YeHqpS/uUoR98+1cmhbhhYQH3nqVErW2mJhVceDx0R1+BO7SF08vX8aEUb44zXFOBF9ishSqEpFqpUSlJ/jgpyWPLhQnBhOPxHypdE1rjBMDsiwkVreufHVxMScqoWptB9+dSpeAKmFYuqYwvMkCaBYUq1ykinOhrWvU+VLx0U/OVyJhKxJhULqOvmbJq6HkgV9zkSqp2qo4nS35IiFhsi8e/dWwNK2CqiySkohSxQpCoQtI2I35MayGUC3ugUCkCqoWd0af8H74WD0bXkpYTteLeYjgG41fX5/LzQqK1BixAti8s0AcpRcSlvri8/ngKtGt7/556woSKckD93SInfBF4ZF3n/5jbqhKkZ3sV4lKw4U9f7T7iPBFjvUDf8A4Q9ip+oxk8cl+PkfJMiASFw6t6x8f10iyErHa58dctHQl2JijD53ID5T2KFYQVdI1wY/6pw2CrH2IFcQ2KV1zRJbihvsUKwhCujbmiCwk8PsXK4hEuuZY4BuArNbBPw9E0jVXoUPjgfSLFYs7k3iiLF3rB/iUfxbxYLH4LZRJrfKFdM0bV+l3cAlRrbWDiRXE5p2NhfX1hccT+bmWGcPm7Qe3Jx07bm9vz9E6WKNGjRo1atSoUaNGjRo1atSoUaPGR4dvW90MA3suPmM4LBh2vxObTablaMZB5Ey7TzMKxw2YxpoymGZ6NV0qHE9DTHG+mDvtrs0a/I6uEUxl0INp92620I4poxLQOrXSl4gAVak3MnjFm3YPZwd9XXa6OBrY1mAI6GJH/oPkSUHmSjMH4nIHiNg0OzhDsGR/C8pPj42eZFtabVopjFDiJJQ/025LplWrVgZXokQHv1jiy1IW1wsiZIQh8wG6Pw8/DXBQuLIwdcGfHEDWEf/ll0nAMGVCYBpo1WRB2Ho1WZFWkwUwZJWEGAH4W61ZjY5MiNaX/2SDjKdeDRt+KBPCevLfgBey4bS6ODuAZME4y64jBwhEVjOUnc0rTUtzp9XDGQImC2Q1ZSJ02AUtYwa2RnzbtsdU0Huo6Ac03u9ldRrGvEMeS1cPhoOp8mVEsa7rZmckXUNcIdXBijjoNJMnHPpvXLoaY3qz05/a3ogf5ALNRhbuBnoTs+Xu8fmDqJfORjIfXnfkKJ22G5hZy9Brk/aTBzBM083hYA8riWG5PTN/s7BHw3ccy2rDyNlIrtrWoNt13U4nKKpPedtuN3K9Ts/MLKEMKUcF3wbmKunzHgTKb/fMcjNI06rt1+8HplZUXRmLhyobfly+nIXj3m17cbFjlzQfJiMOwzg2TVw1cczkoslY0tEEWodfDrKmSafzy+lg5ZByVEDpqTsVLBjjDkYU6ug2Zvaplr5n4v01LVa82pYiOhjrEVR1GNraZOUFHTQF1fJCjX1wO8t2rvpymaqrvLN8ueKHyROaI25oNNomtWtGuW/UpDaNdKwLcviLy0QQhkfubdJEw8VLJL5duBUTpddk5Wa9EabVIcdT7Yp+j6CXZMsmSSXYkpNQjbRQjsEoqvC9knOnMPll5EqZRMmW1TRH+JVjNgmwsELorLh6Mxa+pVvZsBkD3QI9GFXsd6FR6Jg6E/TZgv4mLBYON++JVV1OwF0gB8VM0hXbsH+x/GroQWBkDLWMAKt77CrwARZGVhdFifGIcTE+HFDRTBaz7KIh+8BIsmAppoRG5M5d+VUsWXaBVZiSwXhyV7XQAZtIcFhgyNWWJW/NcVWFgos2VVByws0eeFzhuN1hXDxqdOXONyvY6uCWwLNYtsjKBiS9xtWVB8mGoUuSaMARR/ilglKZKz4t0C/1gdwePrYpIhIo0axUjoGY9jFlTpvkSk0JbejvNuavrOFDVvMNNtnWNEne4FxXhQ5DQoORT0BlHsDHuvlVqPoskAYoFEYbUxMekCKPPdEAp0e4CYAND+FCcNHgoaI8pzJZAXynSa7DfUALNyEUMsE1HyZyGg/uoOOCKp3BOzJqNcxgMdoTmbwYAxkSkyL3SQTQcMa57sMN7lLdcKBHZmcOUEChTW04cle+w4BzINZfqPowhuEdDMcmXE6FbknhAEwjhWeHxDW0vuYvBw4gaRaO8xhxGswAzlMU3Tw4cuA+PiRSODd0XE22RU7vuBQiezi9JpZdB9v8Ys2FG7GcFgd6h5s3BBZkFu9V9ZIQWLjPJJTRgOsd9F8Y5YllA+oD5MWJQX9HwvDIeKtYYvrkNFryGsU9E8bIwgEqcho1N2XKIuyAvxeZtj3qNvhc4SADkkL+uPxvSjJGo0slE4J96AlFj+U+8TlxSA0FOlYGU5AHPjIQAuCBl0suHTLlQCVg4bmQQgZSej6be91tcKjDktyG0ALPR+sQmxoeGcnIR3KkMgivZMFXhihiAX8sPTggjYffA7srLBnOOAOvyemtkizfsRPIRPod1RW5acCZiomZ4jGsD2VBOId8f2n+OdkBSltQYAoNyxWXDRTvgHsiaHVibuE8AsflNk4n8rYXptVGFnqS1RtDla1M4un4ZABezk0QBuTcacCp1TKPzgxL7zoofDDBDMI/FfIPX45KO6g8w5+HyjOAFx4w6kSU5XeK8p2mh5LvekoBJgvSUMKf9xhGA27+AHJxBl5RalJ+9CRU4gcw8j4M7/DoxB+ALvvjFRYXKfhFmIzzWYHMS9s3im2lMohW6XzZM+TYTPg6TIl4/AhUp0wLctFPQ1lsWvL8wjy79FAUOMBch4xeUHkGFLB5iUBTay0DxAfIAnEIkRoCtcI5cuDFRNwL45u8MGLFBKsNLiz5/9Euk1RAMKD6FNaAEmUYyiKr46aMRgH3SPOLsbIW+njRY2bTLe9D4Wnq2ijISt0WfGfAipegtdBPK/bgSpnB8QgxGz7ymyYrpQmMsMxFRuU6aNUT4SpUfRChCMNSy1JIITSzD9ZElK2l6w+6I2kDistaOSGKpbcDEF5IJpxFE8KGuvCl5bTD8ynlAgZtEe3rQCKF1aFRSGMuZEaRd9wvpYLk4WwTZaWhZ4LdHb00aGS0PY/JLRkICrLpL2hGIyk0CJhqaUDI/kH2ixS22NeB5Rk5oOLlN+KsEIpqcLyMAsimNhBpU/ki8Hd5b8tmo1r25PUnS7fL5dtBC6KI/CvqqKg8A0ImXCjnb7UrHbdIGRXDghkGtU2GchC7sjqY2kocyZPaxXIot+zKkXk+I3JxFQ6Rx1owbymbQ8kCIdMA9SGkJUuaOB6LE2eFquIWCUB4EkexlOAru5fpegAIwA5QEqXrHZig5iEGWJHgPXwRh5FMWdpBkiWZBN6uKqwOLVySePLhwfQnpxGIAHXoA+zpp3QiyU93xHXd7Ln45Iuy95G3jDsRLrvwsNyUr0Gr5CEFfHO55Qy1RMomDVyZE74DtUSaJuFIVNkRTD5ZxAVumGqyhbzdjbq2r95p9JBYxFlLQ23JtZbBLQaojFoDf9snxddo5KUwG/gQVRa+pID7iKXjihlWS0OYLPIYBqz6ONiydOoeqp+0jzeKeDaJagzbsgouUc3XV7c0C0uEC4m0fzbEilFsSkDHLfd1xPWYqr2PJwsUqVK+oWVVVHz8UBH3kNx8SPSK8WH001y+6fJmDmJArYEU89TFvIquK+pakesUtAsJp4t+QFdMogEoX2eLBrlbgzAgDoHQGyWRLv7Kh6bz6AuFc0QtshByGAoWU06UmERv0dYY3vSoODULExJik0xeAfKHohPgxHMN5Qhh1gMqLhED0m1hHkWoSh5SIR8IaC02BQmuCmMMSMcVm4VVigEiFGLgIBzh0Q4chboqDEJ+E4os1S70RUrJ+g3ht4W0uuPIKjJLWNvIR24H1C4CXxNgmU2UZ/riuVX7XzDq1/DAwQIkVtM+bcMcVk/kNFoH0oo349uC1LT8VS66JqnB2atiVPPMHwij5JysqDgOCGnJbsDBcp5liSCOmZW70GCNQTVnAyhkMVZUwpXTYTsqE0Wtg/MdXWLLcpu6fL1cy7l3qSFtWs1AkVavPegHSMZjy3LFQRgWeMp8OYp/JnZttOOCq+pNaBjPyEdIDfj7DtLxNLSIs9i1HMe2+14ondbR0hoirqeHkZ20tKJOLE15NguyefikYWXLPqqvMQ3/Bkx6sTy12vSxM8cxdaouLIbKyKBBAJaIWJgH4oYTBZU+ZCjj0JsmOk6WLygWbqnpJjp4xs9+SVsbLGw7bRzS8nkcUEpUBRbbo07RkbdUndvjQKVjPfSiyAs0KEywnj+2B0ysVC6ZSErQYt47sJWonONjwoXV+K26E6mR2PsiSw/GbRTiQrvG8MkQHR9Zpg8Ilu175ZbNyJZML3ITxQhBl0LRAarmQR8uzbW04nQefcBRrzoPJiGqODYjHmxGSngwii0tlrO8EeES0wLJ6KPKR4IORIqtan2CEGbygXcJ22bMi9WroDfVsEf8VE/Fj2a16clJvwSIoCm75JHutGUAP7GomADWHIIOIEdgTUupMqarQTFw1bZZYKlKwpqqSdAwIvr3sjSdDStWB99TfzdK0/RA/cbEDvBXBVn1S/0KyIqVzw+Ybiq/B9eXWrFcIQbgxuQmObeDsQXT4y5+SnKRER97VCOJVwBfafHJ9NQys0RXFOg6y77jSJfw9GucbkWyPAz1vF3WVteCigdbnlk2TNu5lGf4Q95K03vi3J+XzCu/Kx6im/qxzjuZ9LH4YxJv8b7rTW+/PxhjOH0viJt6/r1SHHjR2A//DL/tep1Or9Px3D5V1JIe3k2/JBItRzfspEjbEcUv3sqKkve68pdjfjd5ftDx+g5RW7Pc9N2e2wZ9TAac9H0P46zqanY+xLadUSOfWVSSm/3xo3WjRo0aNWrUqFGjRo1DwP8BNLyFLFbQ+7Y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990600" y="520868"/>
            <a:ext cx="70104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Computer Programming</a:t>
            </a:r>
            <a:endParaRPr lang="en-US" sz="5400" dirty="0">
              <a:latin typeface="CreativeFonts1" panose="02000603000000000000" pitchFamily="2" charset="0"/>
              <a:ea typeface="CreativeFonts1" panose="02000603000000000000" pitchFamily="2" charset="0"/>
            </a:endParaRPr>
          </a:p>
        </p:txBody>
      </p:sp>
      <p:pic>
        <p:nvPicPr>
          <p:cNvPr id="3083" name="Picture 11" descr="http://www.campsbourne.haringey.sch.uk/_/rsrc/1450278135321/code-org/codeorg.png?height=200&amp;width=2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67640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designforeveryone.howest.be/input/images/stories/scratch_mit_la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0900" y="497758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42755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9" name="Rounded Rectangle 8"/>
          <p:cNvSpPr/>
          <p:nvPr/>
        </p:nvSpPr>
        <p:spPr>
          <a:xfrm>
            <a:off x="762000" y="2057399"/>
            <a:ext cx="7543800" cy="4620457"/>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952500" y="2133600"/>
            <a:ext cx="7010400" cy="4447371"/>
          </a:xfrm>
          <a:prstGeom prst="rect">
            <a:avLst/>
          </a:prstGeom>
          <a:noFill/>
        </p:spPr>
        <p:txBody>
          <a:bodyPr wrap="square" rtlCol="0">
            <a:spAutoFit/>
          </a:bodyPr>
          <a:lstStyle/>
          <a:p>
            <a:r>
              <a:rPr lang="en-US" sz="3200" dirty="0" smtClean="0">
                <a:latin typeface="Arial Rounded MT Bold" panose="020F0704030504030204" pitchFamily="34" charset="0"/>
                <a:ea typeface="CreativeFonts1" panose="02000603000000000000" pitchFamily="2" charset="0"/>
                <a:hlinkClick r:id="rId3"/>
              </a:rPr>
              <a:t>http</a:t>
            </a:r>
            <a:r>
              <a:rPr lang="en-US" sz="3200" dirty="0">
                <a:latin typeface="Arial Rounded MT Bold" panose="020F0704030504030204" pitchFamily="34" charset="0"/>
                <a:ea typeface="CreativeFonts1" panose="02000603000000000000" pitchFamily="2" charset="0"/>
                <a:hlinkClick r:id="rId3"/>
              </a:rPr>
              <a:t>://web.seesaw.me</a:t>
            </a:r>
            <a:r>
              <a:rPr lang="en-US" sz="3200" dirty="0" smtClean="0">
                <a:latin typeface="Arial Rounded MT Bold" panose="020F0704030504030204" pitchFamily="34" charset="0"/>
                <a:ea typeface="CreativeFonts1" panose="02000603000000000000" pitchFamily="2" charset="0"/>
                <a:hlinkClick r:id="rId3"/>
              </a:rPr>
              <a:t>/</a:t>
            </a:r>
            <a:endParaRPr lang="en-US" sz="3200" dirty="0" smtClean="0">
              <a:latin typeface="Arial Rounded MT Bold" panose="020F0704030504030204" pitchFamily="34" charset="0"/>
              <a:ea typeface="CreativeFonts1" panose="02000603000000000000" pitchFamily="2" charset="0"/>
            </a:endParaRPr>
          </a:p>
          <a:p>
            <a:endParaRPr lang="en-US" sz="1100" dirty="0">
              <a:ea typeface="CreativeFonts1" panose="02000603000000000000" pitchFamily="2" charset="0"/>
            </a:endParaRPr>
          </a:p>
          <a:p>
            <a:r>
              <a:rPr lang="en-US" sz="2400" dirty="0" smtClean="0">
                <a:ea typeface="CreativeFonts1" panose="02000603000000000000" pitchFamily="2" charset="0"/>
              </a:rPr>
              <a:t>*Student Portfolio using QR Codes</a:t>
            </a:r>
          </a:p>
          <a:p>
            <a:r>
              <a:rPr lang="en-US" sz="2400" dirty="0" smtClean="0">
                <a:ea typeface="CreativeFonts1" panose="02000603000000000000" pitchFamily="2" charset="0"/>
              </a:rPr>
              <a:t>*Get the app</a:t>
            </a:r>
          </a:p>
          <a:p>
            <a:r>
              <a:rPr lang="en-US" sz="2400" dirty="0" smtClean="0">
                <a:ea typeface="CreativeFonts1" panose="02000603000000000000" pitchFamily="2" charset="0"/>
              </a:rPr>
              <a:t>*You decide who has access to work, </a:t>
            </a:r>
          </a:p>
          <a:p>
            <a:r>
              <a:rPr lang="en-US" sz="2400" dirty="0" smtClean="0">
                <a:ea typeface="CreativeFonts1" panose="02000603000000000000" pitchFamily="2" charset="0"/>
              </a:rPr>
              <a:t>individual student’s families or the </a:t>
            </a:r>
          </a:p>
          <a:p>
            <a:r>
              <a:rPr lang="en-US" sz="2400" dirty="0" smtClean="0">
                <a:ea typeface="CreativeFonts1" panose="02000603000000000000" pitchFamily="2" charset="0"/>
              </a:rPr>
              <a:t>whole class</a:t>
            </a:r>
          </a:p>
          <a:p>
            <a:r>
              <a:rPr lang="en-US" sz="2400" dirty="0" smtClean="0">
                <a:ea typeface="CreativeFonts1" panose="02000603000000000000" pitchFamily="2" charset="0"/>
              </a:rPr>
              <a:t>*Simple and easy to use</a:t>
            </a:r>
          </a:p>
          <a:p>
            <a:r>
              <a:rPr lang="en-US" sz="2400" dirty="0" smtClean="0">
                <a:ea typeface="CreativeFonts1" panose="02000603000000000000" pitchFamily="2" charset="0"/>
              </a:rPr>
              <a:t>*Students use an iPad to take a picture </a:t>
            </a:r>
          </a:p>
          <a:p>
            <a:r>
              <a:rPr lang="en-US" sz="2400" dirty="0" smtClean="0">
                <a:ea typeface="CreativeFonts1" panose="02000603000000000000" pitchFamily="2" charset="0"/>
              </a:rPr>
              <a:t>of their specially made QR code and </a:t>
            </a:r>
          </a:p>
          <a:p>
            <a:r>
              <a:rPr lang="en-US" sz="2400" dirty="0" smtClean="0">
                <a:ea typeface="CreativeFonts1" panose="02000603000000000000" pitchFamily="2" charset="0"/>
              </a:rPr>
              <a:t>then they take a picture of their work </a:t>
            </a:r>
          </a:p>
          <a:p>
            <a:r>
              <a:rPr lang="en-US" sz="2400" dirty="0" smtClean="0">
                <a:ea typeface="CreativeFonts1" panose="02000603000000000000" pitchFamily="2" charset="0"/>
              </a:rPr>
              <a:t>and it automatically shares it.</a:t>
            </a:r>
          </a:p>
        </p:txBody>
      </p:sp>
      <p:sp>
        <p:nvSpPr>
          <p:cNvPr id="4" name="AutoShape 2" descr="data:image/png;base64,iVBORw0KGgoAAAANSUhEUgAAASwAAACoCAMAAABt9SM9AAABVlBMVEX///9fpOz/14bz74Wt0e1Tx5+F89GS/3+M90KF35RwzNZYoet20a1XoOtSnuuC5mZ1z6+H7JP4+/5906Ryy5JzzY9wwrh949NVx6dVy7b274dipuzS5Pnd6/vn8fzz74Gny/SXwvLH3vjv9v18s++MvPFxru6z0vX/1X7E3PeFuPC41fbQ4/mM/3ihyPNtq+3/2Y3+/fH08ZGi0eDU8XH/4aXq8H//8dfc2orm2Yl935Wq9Vb02IfM24z286X8++T598aF6raP/Gad9k2x/6X7+tv/57m+82Ol3ZH3//bO8m36+M//7Mn/+Ov/3Zj39bSU3pKN+Etiy5yF5aWF7sCe5qy8+eej9tzP/8i93I7V++6p+4O29F2Z/4iB2Wd613vu/+qH7Zao/5mQ0ctpwrS/4+WY0dWD0b1wyMuFzt7I/8Gl+XCm7sXa/9Vp1o5x41+s/5q5/66Yi2x5AAASzklEQVR4nO1ca3fURhKdsY3BtKUlgs0S6zHSSCN5HoxsE/DyCBgIhDeEZCFhIY/FGyC7G5L//2X16Ja6qkszdjxmxnN0z+EDckvqvl11u6q6NY1GjRo1atSoUaNGjaOOR9vb25sTfub127evT/iRs4BHFzYW1hc2Ljya3CM3n2wttlqLWw8m98jZwMOEqRTrC3cmZV07W63FFK3Wkwk9cUawnVOV0/VwEk+8zanK6NqZxBNnBgsy1je2D/q869daJVcJW7cn0ckZwcP1BUjXwaRr88miTFVC1rVJ9XQGcGEBIZGuP/+0B1uQqgRbk15mp4gNTFbqi39SuhKxUrhaXJyjAIIg609K1+Y1iqq5IktxQ479SpciVvPohljgJenazygJsZpDgW/QXO3PF6/THriWYo5Ch3sv//v07vd/v0rT9XhPdJFildC0+PlXV27959efDnkIHw3Pl5eXb6xcXll5+v0lkrDx0rW5o4rV2lrr4v0rX584ceLr4+eO/3HvYwzl0JFytbz87TcrKwlhT+9+ofI1NupSxCqxqIv3X906keHm8QTnfp8Htl4uc9xYyXD58lPVI0dKFxKr3Pc4UZyqlK0vP96YDg3LJThdJGHrjyt8cfOJRBUiKvHAc8cFzv3v4w7sEPBSIiv3Rc7XyspdJGF3KLoksSpFqqDq5vESc2Baz5eXK+hSJIzIgIpCTCpSn7+STEr2QIFpjG+ieLGMcGMFIPPIijCChwtpIAV8T/FAblrTGuPEoJCl0AUkTJKuTKwUkaqkah7IeqmSBX2xlLAvcgnj0rWz1VJFihQrgX9NeagHxz2CrIQuha1SwjLpun2tRYhUlVjlhvXdtMd6cDwn2VJ9UfLI9Y2tViVRpAemXL2e9kgngRfLfyOxeroKv/34w4cPf6nCJz9/QuD465+mPdBJwH5/sgLvPiWwe/bssWPHkn/Pnp0hsHqKwurqqX8b0x7owWG0l5bOV9GF2dr9LGOqxLO/QpxeJXHq7S9LS0v+tMd6YCRcZXhPE/YOEIWoOpZeeHamoOoMzdSb8/wdR9227KUS50nCUrp2c6YQVZwuQdgZwqzevvllKSpe0J72aA+IJQSVsHef5kSRXAm6kr9RvncePf1oO6KPycoJK5na/SxFNVUFXVm7UyVRbzBRKexpj/dAcCiyOGGJSRUYQVVGl9Qy9T2KqBTWtMd7IFSRdf6Xt6urZ/dK1lmp5e67k+/fzydZlBsmRJXuJLga54Vnc6LeCf99/54i62i7oSrwb95inV4VfIzi6uzZ3XdoZTipGtgRjx3skUSlyKKCZ8dGhQ5nP9tNIzEi7oAeedRDBxGUZiJF4HQZcWaEqVTlRGVQbAtZ2BE3LJ7uvDlFMiVRVRAGF8HdXZgPVdCV83W0o6wcdmJTdPZ7msqUU76yVBoTNZquk/OQSDcav597TZRUfv7kh6oazIcPP/z427Oq+s0qXfBZXp6HTdY/yFLd8ZtVpb1br+5fXLu6fun7p2mtmcI3dDnxxbRHenDcI7m6SRXWE6Ku3L/Yam3tNBrbj9cXrv69irAbJFsvpz3WA+M7gqxzJFW3vvr84tpaq/UkP7L1cGN9YeHqpS/uUoR98+1cmhbhhYQH3nqVErW2mJhVceDx0R1+BO7SF08vX8aEUb44zXFOBF9ishSqEpFqpUSlJ/jgpyWPLhQnBhOPxHypdE1rjBMDsiwkVreufHVxMScqoWptB9+dSpeAKmFYuqYwvMkCaBYUq1ykinOhrWvU+VLx0U/OVyJhKxJhULqOvmbJq6HkgV9zkSqp2qo4nS35IiFhsi8e/dWwNK2CqiySkohSxQpCoQtI2I35MayGUC3ugUCkCqoWd0af8H74WD0bXkpYTteLeYjgG41fX5/LzQqK1BixAti8s0AcpRcSlvri8/ngKtGt7/556woSKckD93SInfBF4ZF3n/5jbqhKkZ3sV4lKw4U9f7T7iPBFjvUDf8A4Q9ip+oxk8cl+PkfJMiASFw6t6x8f10iyErHa58dctHQl2JijD53ID5T2KFYQVdI1wY/6pw2CrH2IFcQ2KV1zRJbihvsUKwhCujbmiCwk8PsXK4hEuuZY4BuArNbBPw9E0jVXoUPjgfSLFYs7k3iiLF3rB/iUfxbxYLH4LZRJrfKFdM0bV+l3cAlRrbWDiRXE5p2NhfX1hccT+bmWGcPm7Qe3Jx07bm9vz9E6WKNGjRo1atSoUaNGjRo1atSoUaPGR4dvW90MA3suPmM4LBh2vxObTablaMZB5Ey7TzMKxw2YxpoymGZ6NV0qHE9DTHG+mDvtrs0a/I6uEUxl0INp92620I4poxLQOrXSl4gAVak3MnjFm3YPZwd9XXa6OBrY1mAI6GJH/oPkSUHmSjMH4nIHiNg0OzhDsGR/C8pPj42eZFtabVopjFDiJJQ/025LplWrVgZXokQHv1jiy1IW1wsiZIQh8wG6Pw8/DXBQuLIwdcGfHEDWEf/ll0nAMGVCYBpo1WRB2Ho1WZFWkwUwZJWEGAH4W61ZjY5MiNaX/2SDjKdeDRt+KBPCevLfgBey4bS6ODuAZME4y64jBwhEVjOUnc0rTUtzp9XDGQImC2Q1ZSJ02AUtYwa2RnzbtsdU0Huo6Ac03u9ldRrGvEMeS1cPhoOp8mVEsa7rZmckXUNcIdXBijjoNJMnHPpvXLoaY3qz05/a3ogf5ALNRhbuBnoTs+Xu8fmDqJfORjIfXnfkKJ22G5hZy9Brk/aTBzBM083hYA8riWG5PTN/s7BHw3ccy2rDyNlIrtrWoNt13U4nKKpPedtuN3K9Ts/MLKEMKUcF3wbmKunzHgTKb/fMcjNI06rt1+8HplZUXRmLhyobfly+nIXj3m17cbFjlzQfJiMOwzg2TVw1cczkoslY0tEEWodfDrKmSafzy+lg5ZByVEDpqTsVLBjjDkYU6ug2Zvaplr5n4v01LVa82pYiOhjrEVR1GNraZOUFHTQF1fJCjX1wO8t2rvpymaqrvLN8ueKHyROaI25oNNomtWtGuW/UpDaNdKwLcviLy0QQhkfubdJEw8VLJL5duBUTpddk5Wa9EabVIcdT7Yp+j6CXZMsmSSXYkpNQjbRQjsEoqvC9knOnMPll5EqZRMmW1TRH+JVjNgmwsELorLh6Mxa+pVvZsBkD3QI9GFXsd6FR6Jg6E/TZgv4mLBYON++JVV1OwF0gB8VM0hXbsH+x/GroQWBkDLWMAKt77CrwARZGVhdFifGIcTE+HFDRTBaz7KIh+8BIsmAppoRG5M5d+VUsWXaBVZiSwXhyV7XQAZtIcFhgyNWWJW/NcVWFgos2VVByws0eeFzhuN1hXDxqdOXONyvY6uCWwLNYtsjKBiS9xtWVB8mGoUuSaMARR/ilglKZKz4t0C/1gdwePrYpIhIo0axUjoGY9jFlTpvkSk0JbejvNuavrOFDVvMNNtnWNEne4FxXhQ5DQoORT0BlHsDHuvlVqPoskAYoFEYbUxMekCKPPdEAp0e4CYAND+FCcNHgoaI8pzJZAXynSa7DfUALNyEUMsE1HyZyGg/uoOOCKp3BOzJqNcxgMdoTmbwYAxkSkyL3SQTQcMa57sMN7lLdcKBHZmcOUEChTW04cle+w4BzINZfqPowhuEdDMcmXE6FbknhAEwjhWeHxDW0vuYvBw4gaRaO8xhxGswAzlMU3Tw4cuA+PiRSODd0XE22RU7vuBQiezi9JpZdB9v8Ys2FG7GcFgd6h5s3BBZkFu9V9ZIQWLjPJJTRgOsd9F8Y5YllA+oD5MWJQX9HwvDIeKtYYvrkNFryGsU9E8bIwgEqcho1N2XKIuyAvxeZtj3qNvhc4SADkkL+uPxvSjJGo0slE4J96AlFj+U+8TlxSA0FOlYGU5AHPjIQAuCBl0suHTLlQCVg4bmQQgZSej6be91tcKjDktyG0ALPR+sQmxoeGcnIR3KkMgivZMFXhihiAX8sPTggjYffA7srLBnOOAOvyemtkizfsRPIRPod1RW5acCZiomZ4jGsD2VBOId8f2n+OdkBSltQYAoNyxWXDRTvgHsiaHVibuE8AsflNk4n8rYXptVGFnqS1RtDla1M4un4ZABezk0QBuTcacCp1TKPzgxL7zoofDDBDMI/FfIPX45KO6g8w5+HyjOAFx4w6kSU5XeK8p2mh5LvekoBJgvSUMKf9xhGA27+AHJxBl5RalJ+9CRU4gcw8j4M7/DoxB+ALvvjFRYXKfhFmIzzWYHMS9s3im2lMohW6XzZM+TYTPg6TIl4/AhUp0wLctFPQ1lsWvL8wjy79FAUOMBch4xeUHkGFLB5iUBTay0DxAfIAnEIkRoCtcI5cuDFRNwL45u8MGLFBKsNLiz5/9Euk1RAMKD6FNaAEmUYyiKr46aMRgH3SPOLsbIW+njRY2bTLe9D4Wnq2ijISt0WfGfAipegtdBPK/bgSpnB8QgxGz7ymyYrpQmMsMxFRuU6aNUT4SpUfRChCMNSy1JIITSzD9ZElK2l6w+6I2kDistaOSGKpbcDEF5IJpxFE8KGuvCl5bTD8ynlAgZtEe3rQCKF1aFRSGMuZEaRd9wvpYLk4WwTZaWhZ4LdHb00aGS0PY/JLRkICrLpL2hGIyk0CJhqaUDI/kH2ixS22NeB5Rk5oOLlN+KsEIpqcLyMAsimNhBpU/ki8Hd5b8tmo1r25PUnS7fL5dtBC6KI/CvqqKg8A0ImXCjnb7UrHbdIGRXDghkGtU2GchC7sjqY2kocyZPaxXIot+zKkXk+I3JxFQ6Rx1owbymbQ8kCIdMA9SGkJUuaOB6LE2eFquIWCUB4EkexlOAru5fpegAIwA5QEqXrHZig5iEGWJHgPXwRh5FMWdpBkiWZBN6uKqwOLVySePLhwfQnpxGIAHXoA+zpp3QiyU93xHXd7Ln45Iuy95G3jDsRLrvwsNyUr0Gr5CEFfHO55Qy1RMomDVyZE74DtUSaJuFIVNkRTD5ZxAVumGqyhbzdjbq2r95p9JBYxFlLQ23JtZbBLQaojFoDf9snxddo5KUwG/gQVRa+pID7iKXjihlWS0OYLPIYBqz6ONiydOoeqp+0jzeKeDaJagzbsgouUc3XV7c0C0uEC4m0fzbEilFsSkDHLfd1xPWYqr2PJwsUqVK+oWVVVHz8UBH3kNx8SPSK8WH001y+6fJmDmJArYEU89TFvIquK+pakesUtAsJp4t+QFdMogEoX2eLBrlbgzAgDoHQGyWRLv7Kh6bz6AuFc0QtshByGAoWU06UmERv0dYY3vSoODULExJik0xeAfKHohPgxHMN5Qhh1gMqLhED0m1hHkWoSh5SIR8IaC02BQmuCmMMSMcVm4VVigEiFGLgIBzh0Q4chboqDEJ+E4os1S70RUrJ+g3ht4W0uuPIKjJLWNvIR24H1C4CXxNgmU2UZ/riuVX7XzDq1/DAwQIkVtM+bcMcVk/kNFoH0oo349uC1LT8VS66JqnB2atiVPPMHwij5JysqDgOCGnJbsDBcp5liSCOmZW70GCNQTVnAyhkMVZUwpXTYTsqE0Wtg/MdXWLLcpu6fL1cy7l3qSFtWs1AkVavPegHSMZjy3LFQRgWeMp8OYp/JnZttOOCq+pNaBjPyEdIDfj7DtLxNLSIs9i1HMe2+14ondbR0hoirqeHkZ20tKJOLE15NguyefikYWXLPqqvMQ3/Bkx6sTy12vSxM8cxdaouLIbKyKBBAJaIWJgH4oYTBZU+ZCjj0JsmOk6WLygWbqnpJjp4xs9+SVsbLGw7bRzS8nkcUEpUBRbbo07RkbdUndvjQKVjPfSiyAs0KEywnj+2B0ysVC6ZSErQYt47sJWonONjwoXV+K26E6mR2PsiSw/GbRTiQrvG8MkQHR9Zpg8Ilu175ZbNyJZML3ITxQhBl0LRAarmQR8uzbW04nQefcBRrzoPJiGqODYjHmxGSngwii0tlrO8EeES0wLJ6KPKR4IORIqtan2CEGbygXcJ22bMi9WroDfVsEf8VE/Fj2a16clJvwSIoCm75JHutGUAP7GomADWHIIOIEdgTUupMqarQTFw1bZZYKlKwpqqSdAwIvr3sjSdDStWB99TfzdK0/RA/cbEDvBXBVn1S/0KyIqVzw+Ybiq/B9eXWrFcIQbgxuQmObeDsQXT4y5+SnKRER97VCOJVwBfafHJ9NQys0RXFOg6y77jSJfw9GucbkWyPAz1vF3WVteCigdbnlk2TNu5lGf4Q95K03vi3J+XzCu/Kx6im/qxzjuZ9LH4YxJv8b7rTW+/PxhjOH0viJt6/r1SHHjR2A//DL/tep1Or9Px3D5V1JIe3k2/JBItRzfspEjbEcUv3sqKkve68pdjfjd5ftDx+g5RW7Pc9N2e2wZ9TAac9H0P46zqanY+xLadUSOfWVSSm/3xo3WjRo0aNWrUqFGjRo1DwP8BNLyFLFbQ+7Y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png;base64,iVBORw0KGgoAAAANSUhEUgAAASwAAACoCAMAAABt9SM9AAABVlBMVEX///9fpOz/14bz74Wt0e1Tx5+F89GS/3+M90KF35RwzNZYoet20a1XoOtSnuuC5mZ1z6+H7JP4+/5906Ryy5JzzY9wwrh949NVx6dVy7b274dipuzS5Pnd6/vn8fzz74Gny/SXwvLH3vjv9v18s++MvPFxru6z0vX/1X7E3PeFuPC41fbQ4/mM/3ihyPNtq+3/2Y3+/fH08ZGi0eDU8XH/4aXq8H//8dfc2orm2Yl935Wq9Vb02IfM24z286X8++T598aF6raP/Gad9k2x/6X7+tv/57m+82Ol3ZH3//bO8m36+M//7Mn/+Ov/3Zj39bSU3pKN+Etiy5yF5aWF7sCe5qy8+eej9tzP/8i93I7V++6p+4O29F2Z/4iB2Wd613vu/+qH7Zao/5mQ0ctpwrS/4+WY0dWD0b1wyMuFzt7I/8Gl+XCm7sXa/9Vp1o5x41+s/5q5/66Yi2x5AAASzklEQVR4nO1ca3fURhKdsY3BtKUlgs0S6zHSSCN5HoxsE/DyCBgIhDeEZCFhIY/FGyC7G5L//2X16Ja6qkszdjxmxnN0z+EDckvqvl11u6q6NY1GjRo1atSoUaNGjaOOR9vb25sTfub127evT/iRs4BHFzYW1hc2Ljya3CM3n2wttlqLWw8m98jZwMOEqRTrC3cmZV07W63FFK3Wkwk9cUawnVOV0/VwEk+8zanK6NqZxBNnBgsy1je2D/q869daJVcJW7cn0ckZwcP1BUjXwaRr88miTFVC1rVJ9XQGcGEBIZGuP/+0B1uQqgRbk15mp4gNTFbqi39SuhKxUrhaXJyjAIIg609K1+Y1iqq5IktxQ479SpciVvPohljgJenazygJsZpDgW/QXO3PF6/THriWYo5Ch3sv//v07vd/v0rT9XhPdJFildC0+PlXV27959efDnkIHw3Pl5eXb6xcXll5+v0lkrDx0rW5o4rV2lrr4v0rX584ceLr4+eO/3HvYwzl0JFytbz87TcrKwlhT+9+ofI1NupSxCqxqIv3X906keHm8QTnfp8Htl4uc9xYyXD58lPVI0dKFxKr3Pc4UZyqlK0vP96YDg3LJThdJGHrjyt8cfOJRBUiKvHAc8cFzv3v4w7sEPBSIiv3Rc7XyspdJGF3KLoksSpFqqDq5vESc2Baz5eXK+hSJIzIgIpCTCpSn7+STEr2QIFpjG+ieLGMcGMFIPPIijCChwtpIAV8T/FAblrTGuPEoJCl0AUkTJKuTKwUkaqkah7IeqmSBX2xlLAvcgnj0rWz1VJFihQrgX9NeagHxz2CrIQuha1SwjLpun2tRYhUlVjlhvXdtMd6cDwn2VJ9UfLI9Y2tViVRpAemXL2e9kgngRfLfyOxeroKv/34w4cPf6nCJz9/QuD465+mPdBJwH5/sgLvPiWwe/bssWPHkn/Pnp0hsHqKwurqqX8b0x7owWG0l5bOV9GF2dr9LGOqxLO/QpxeJXHq7S9LS0v+tMd6YCRcZXhPE/YOEIWoOpZeeHamoOoMzdSb8/wdR9227KUS50nCUrp2c6YQVZwuQdgZwqzevvllKSpe0J72aA+IJQSVsHef5kSRXAm6kr9RvncePf1oO6KPycoJK5na/SxFNVUFXVm7UyVRbzBRKexpj/dAcCiyOGGJSRUYQVVGl9Qy9T2KqBTWtMd7IFSRdf6Xt6urZ/dK1lmp5e67k+/fzydZlBsmRJXuJLga54Vnc6LeCf99/54i62i7oSrwb95inV4VfIzi6uzZ3XdoZTipGtgRjx3skUSlyKKCZ8dGhQ5nP9tNIzEi7oAeedRDBxGUZiJF4HQZcWaEqVTlRGVQbAtZ2BE3LJ7uvDlFMiVRVRAGF8HdXZgPVdCV83W0o6wcdmJTdPZ7msqUU76yVBoTNZquk/OQSDcav597TZRUfv7kh6oazIcPP/z427Oq+s0qXfBZXp6HTdY/yFLd8ZtVpb1br+5fXLu6fun7p2mtmcI3dDnxxbRHenDcI7m6SRXWE6Ku3L/Yam3tNBrbj9cXrv69irAbJFsvpz3WA+M7gqxzJFW3vvr84tpaq/UkP7L1cGN9YeHqpS/uUoR98+1cmhbhhYQH3nqVErW2mJhVceDx0R1+BO7SF08vX8aEUb44zXFOBF9ishSqEpFqpUSlJ/jgpyWPLhQnBhOPxHypdE1rjBMDsiwkVreufHVxMScqoWptB9+dSpeAKmFYuqYwvMkCaBYUq1ykinOhrWvU+VLx0U/OVyJhKxJhULqOvmbJq6HkgV9zkSqp2qo4nS35IiFhsi8e/dWwNK2CqiySkohSxQpCoQtI2I35MayGUC3ugUCkCqoWd0af8H74WD0bXkpYTteLeYjgG41fX5/LzQqK1BixAti8s0AcpRcSlvri8/ngKtGt7/556woSKckD93SInfBF4ZF3n/5jbqhKkZ3sV4lKw4U9f7T7iPBFjvUDf8A4Q9ip+oxk8cl+PkfJMiASFw6t6x8f10iyErHa58dctHQl2JijD53ID5T2KFYQVdI1wY/6pw2CrH2IFcQ2KV1zRJbihvsUKwhCujbmiCwk8PsXK4hEuuZY4BuArNbBPw9E0jVXoUPjgfSLFYs7k3iiLF3rB/iUfxbxYLH4LZRJrfKFdM0bV+l3cAlRrbWDiRXE5p2NhfX1hccT+bmWGcPm7Qe3Jx07bm9vz9E6WKNGjRo1atSoUaNGjRo1atSoUaPGR4dvW90MA3suPmM4LBh2vxObTablaMZB5Ey7TzMKxw2YxpoymGZ6NV0qHE9DTHG+mDvtrs0a/I6uEUxl0INp92620I4poxLQOrXSl4gAVak3MnjFm3YPZwd9XXa6OBrY1mAI6GJH/oPkSUHmSjMH4nIHiNg0OzhDsGR/C8pPj42eZFtabVopjFDiJJQ/025LplWrVgZXokQHv1jiy1IW1wsiZIQh8wG6Pw8/DXBQuLIwdcGfHEDWEf/ll0nAMGVCYBpo1WRB2Ho1WZFWkwUwZJWEGAH4W61ZjY5MiNaX/2SDjKdeDRt+KBPCevLfgBey4bS6ODuAZME4y64jBwhEVjOUnc0rTUtzp9XDGQImC2Q1ZSJ02AUtYwa2RnzbtsdU0Huo6Ac03u9ldRrGvEMeS1cPhoOp8mVEsa7rZmckXUNcIdXBijjoNJMnHPpvXLoaY3qz05/a3ogf5ALNRhbuBnoTs+Xu8fmDqJfORjIfXnfkKJ22G5hZy9Brk/aTBzBM083hYA8riWG5PTN/s7BHw3ccy2rDyNlIrtrWoNt13U4nKKpPedtuN3K9Ts/MLKEMKUcF3wbmKunzHgTKb/fMcjNI06rt1+8HplZUXRmLhyobfly+nIXj3m17cbFjlzQfJiMOwzg2TVw1cczkoslY0tEEWodfDrKmSafzy+lg5ZByVEDpqTsVLBjjDkYU6ug2Zvaplr5n4v01LVa82pYiOhjrEVR1GNraZOUFHTQF1fJCjX1wO8t2rvpymaqrvLN8ueKHyROaI25oNNomtWtGuW/UpDaNdKwLcviLy0QQhkfubdJEw8VLJL5duBUTpddk5Wa9EabVIcdT7Yp+j6CXZMsmSSXYkpNQjbRQjsEoqvC9knOnMPll5EqZRMmW1TRH+JVjNgmwsELorLh6Mxa+pVvZsBkD3QI9GFXsd6FR6Jg6E/TZgv4mLBYON++JVV1OwF0gB8VM0hXbsH+x/GroQWBkDLWMAKt77CrwARZGVhdFifGIcTE+HFDRTBaz7KIh+8BIsmAppoRG5M5d+VUsWXaBVZiSwXhyV7XQAZtIcFhgyNWWJW/NcVWFgos2VVByws0eeFzhuN1hXDxqdOXONyvY6uCWwLNYtsjKBiS9xtWVB8mGoUuSaMARR/ilglKZKz4t0C/1gdwePrYpIhIo0axUjoGY9jFlTpvkSk0JbejvNuavrOFDVvMNNtnWNEne4FxXhQ5DQoORT0BlHsDHuvlVqPoskAYoFEYbUxMekCKPPdEAp0e4CYAND+FCcNHgoaI8pzJZAXynSa7DfUALNyEUMsE1HyZyGg/uoOOCKp3BOzJqNcxgMdoTmbwYAxkSkyL3SQTQcMa57sMN7lLdcKBHZmcOUEChTW04cle+w4BzINZfqPowhuEdDMcmXE6FbknhAEwjhWeHxDW0vuYvBw4gaRaO8xhxGswAzlMU3Tw4cuA+PiRSODd0XE22RU7vuBQiezi9JpZdB9v8Ys2FG7GcFgd6h5s3BBZkFu9V9ZIQWLjPJJTRgOsd9F8Y5YllA+oD5MWJQX9HwvDIeKtYYvrkNFryGsU9E8bIwgEqcho1N2XKIuyAvxeZtj3qNvhc4SADkkL+uPxvSjJGo0slE4J96AlFj+U+8TlxSA0FOlYGU5AHPjIQAuCBl0suHTLlQCVg4bmQQgZSej6be91tcKjDktyG0ALPR+sQmxoeGcnIR3KkMgivZMFXhihiAX8sPTggjYffA7srLBnOOAOvyemtkizfsRPIRPod1RW5acCZiomZ4jGsD2VBOId8f2n+OdkBSltQYAoNyxWXDRTvgHsiaHVibuE8AsflNk4n8rYXptVGFnqS1RtDla1M4un4ZABezk0QBuTcacCp1TKPzgxL7zoofDDBDMI/FfIPX45KO6g8w5+HyjOAFx4w6kSU5XeK8p2mh5LvekoBJgvSUMKf9xhGA27+AHJxBl5RalJ+9CRU4gcw8j4M7/DoxB+ALvvjFRYXKfhFmIzzWYHMS9s3im2lMohW6XzZM+TYTPg6TIl4/AhUp0wLctFPQ1lsWvL8wjy79FAUOMBch4xeUHkGFLB5iUBTay0DxAfIAnEIkRoCtcI5cuDFRNwL45u8MGLFBKsNLiz5/9Euk1RAMKD6FNaAEmUYyiKr46aMRgH3SPOLsbIW+njRY2bTLe9D4Wnq2ijISt0WfGfAipegtdBPK/bgSpnB8QgxGz7ymyYrpQmMsMxFRuU6aNUT4SpUfRChCMNSy1JIITSzD9ZElK2l6w+6I2kDistaOSGKpbcDEF5IJpxFE8KGuvCl5bTD8ynlAgZtEe3rQCKF1aFRSGMuZEaRd9wvpYLk4WwTZaWhZ4LdHb00aGS0PY/JLRkICrLpL2hGIyk0CJhqaUDI/kH2ixS22NeB5Rk5oOLlN+KsEIpqcLyMAsimNhBpU/ki8Hd5b8tmo1r25PUnS7fL5dtBC6KI/CvqqKg8A0ImXCjnb7UrHbdIGRXDghkGtU2GchC7sjqY2kocyZPaxXIot+zKkXk+I3JxFQ6Rx1owbymbQ8kCIdMA9SGkJUuaOB6LE2eFquIWCUB4EkexlOAru5fpegAIwA5QEqXrHZig5iEGWJHgPXwRh5FMWdpBkiWZBN6uKqwOLVySePLhwfQnpxGIAHXoA+zpp3QiyU93xHXd7Ln45Iuy95G3jDsRLrvwsNyUr0Gr5CEFfHO55Qy1RMomDVyZE74DtUSaJuFIVNkRTD5ZxAVumGqyhbzdjbq2r95p9JBYxFlLQ23JtZbBLQaojFoDf9snxddo5KUwG/gQVRa+pID7iKXjihlWS0OYLPIYBqz6ONiydOoeqp+0jzeKeDaJagzbsgouUc3XV7c0C0uEC4m0fzbEilFsSkDHLfd1xPWYqr2PJwsUqVK+oWVVVHz8UBH3kNx8SPSK8WH001y+6fJmDmJArYEU89TFvIquK+pakesUtAsJp4t+QFdMogEoX2eLBrlbgzAgDoHQGyWRLv7Kh6bz6AuFc0QtshByGAoWU06UmERv0dYY3vSoODULExJik0xeAfKHohPgxHMN5Qhh1gMqLhED0m1hHkWoSh5SIR8IaC02BQmuCmMMSMcVm4VVigEiFGLgIBzh0Q4chboqDEJ+E4os1S70RUrJ+g3ht4W0uuPIKjJLWNvIR24H1C4CXxNgmU2UZ/riuVX7XzDq1/DAwQIkVtM+bcMcVk/kNFoH0oo349uC1LT8VS66JqnB2atiVPPMHwij5JysqDgOCGnJbsDBcp5liSCOmZW70GCNQTVnAyhkMVZUwpXTYTsqE0Wtg/MdXWLLcpu6fL1cy7l3qSFtWs1AkVavPegHSMZjy3LFQRgWeMp8OYp/JnZttOOCq+pNaBjPyEdIDfj7DtLxNLSIs9i1HMe2+14ondbR0hoirqeHkZ20tKJOLE15NguyefikYWXLPqqvMQ3/Bkx6sTy12vSxM8cxdaouLIbKyKBBAJaIWJgH4oYTBZU+ZCjj0JsmOk6WLygWbqnpJjp4xs9+SVsbLGw7bRzS8nkcUEpUBRbbo07RkbdUndvjQKVjPfSiyAs0KEywnj+2B0ysVC6ZSErQYt47sJWonONjwoXV+K26E6mR2PsiSw/GbRTiQrvG8MkQHR9Zpg8Ilu175ZbNyJZML3ITxQhBl0LRAarmQR8uzbW04nQefcBRrzoPJiGqODYjHmxGSngwii0tlrO8EeES0wLJ6KPKR4IORIqtan2CEGbygXcJ22bMi9WroDfVsEf8VE/Fj2a16clJvwSIoCm75JHutGUAP7GomADWHIIOIEdgTUupMqarQTFw1bZZYKlKwpqqSdAwIvr3sjSdDStWB99TfzdK0/RA/cbEDvBXBVn1S/0KyIqVzw+Ybiq/B9eXWrFcIQbgxuQmObeDsQXT4y5+SnKRER97VCOJVwBfafHJ9NQys0RXFOg6y77jSJfw9GucbkWyPAz1vF3WVteCigdbnlk2TNu5lGf4Q95K03vi3J+XzCu/Kx6im/qxzjuZ9LH4YxJv8b7rTW+/PxhjOH0viJt6/r1SHHjR2A//DL/tep1Or9Px3D5V1JIe3k2/JBItRzfspEjbEcUv3sqKkve68pdjfjd5ftDx+g5RW7Pc9N2e2wZ9TAac9H0P46zqanY+xLadUSOfWVSSm/3xo3WjRo0aNWrUqFGjRo1DwP8BNLyFLFbQ+7Y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9" name="Picture 7" descr="http://3.bp.blogspot.com/-JecOQBSEgF4/VRGACOiEzqI/AAAAAAAAhSI/uY2ovIteFLw/s1600/Seesaw%2B%E2%80%93%2BThe%2BLearning%2BJourn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81000"/>
            <a:ext cx="4343400" cy="1295399"/>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https://s-media-cache-ak0.pinimg.com/236x/49/98/ec/4998ec2cd3589f05412d6a359740870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905000"/>
            <a:ext cx="3276600" cy="477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01633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7924800"/>
          </a:xfrm>
          <a:prstGeom prst="rect">
            <a:avLst/>
          </a:prstGeo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9" name="Rounded Rectangle 8"/>
          <p:cNvSpPr/>
          <p:nvPr/>
        </p:nvSpPr>
        <p:spPr>
          <a:xfrm>
            <a:off x="762000" y="2057400"/>
            <a:ext cx="7543800" cy="50292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7" name="TextBox 6"/>
          <p:cNvSpPr txBox="1"/>
          <p:nvPr/>
        </p:nvSpPr>
        <p:spPr>
          <a:xfrm>
            <a:off x="762000" y="520868"/>
            <a:ext cx="73914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 Behavior Management</a:t>
            </a:r>
            <a:endParaRPr lang="en-US" sz="6000" dirty="0">
              <a:latin typeface="CreativeFonts1" panose="02000603000000000000" pitchFamily="2" charset="0"/>
              <a:ea typeface="CreativeFonts1" panose="02000603000000000000" pitchFamily="2" charset="0"/>
            </a:endParaRPr>
          </a:p>
        </p:txBody>
      </p:sp>
      <p:sp>
        <p:nvSpPr>
          <p:cNvPr id="10" name="TextBox 9"/>
          <p:cNvSpPr txBox="1"/>
          <p:nvPr/>
        </p:nvSpPr>
        <p:spPr>
          <a:xfrm>
            <a:off x="944294" y="1905000"/>
            <a:ext cx="7010400" cy="5601533"/>
          </a:xfrm>
          <a:prstGeom prst="rect">
            <a:avLst/>
          </a:prstGeom>
          <a:noFill/>
        </p:spPr>
        <p:txBody>
          <a:bodyPr wrap="square" rtlCol="0">
            <a:spAutoFit/>
          </a:bodyPr>
          <a:lstStyle/>
          <a:p>
            <a:r>
              <a:rPr lang="en-US" sz="4800" dirty="0" smtClean="0">
                <a:latin typeface="Arial Rounded MT Bold" panose="020F0704030504030204" pitchFamily="34" charset="0"/>
                <a:ea typeface="CreativeFonts1" panose="02000603000000000000" pitchFamily="2" charset="0"/>
              </a:rPr>
              <a:t> </a:t>
            </a:r>
            <a:r>
              <a:rPr lang="en-US" sz="4000" dirty="0" smtClean="0">
                <a:latin typeface="Arial Rounded MT Bold" panose="020F0704030504030204" pitchFamily="34" charset="0"/>
                <a:ea typeface="CreativeFonts1" panose="02000603000000000000" pitchFamily="2" charset="0"/>
                <a:hlinkClick r:id="rId3"/>
              </a:rPr>
              <a:t>www.ClassDoJo.com</a:t>
            </a:r>
            <a:endParaRPr lang="en-US" sz="4000" dirty="0" smtClean="0">
              <a:latin typeface="Arial Rounded MT Bold" panose="020F0704030504030204" pitchFamily="34" charset="0"/>
              <a:ea typeface="CreativeFonts1" panose="02000603000000000000" pitchFamily="2" charset="0"/>
            </a:endParaRPr>
          </a:p>
          <a:p>
            <a:r>
              <a:rPr lang="en-US" sz="2000" dirty="0" smtClean="0">
                <a:ea typeface="CreativeFonts1" panose="02000603000000000000" pitchFamily="2" charset="0"/>
              </a:rPr>
              <a:t>*Simple, interactive, and effective</a:t>
            </a:r>
          </a:p>
          <a:p>
            <a:r>
              <a:rPr lang="en-US" sz="2000" dirty="0" smtClean="0">
                <a:ea typeface="CreativeFonts1" panose="02000603000000000000" pitchFamily="2" charset="0"/>
              </a:rPr>
              <a:t>*Can be used on ANY mobile device (including smart phones, iPad- there is an app, computer, </a:t>
            </a:r>
            <a:r>
              <a:rPr lang="en-US" sz="2000" dirty="0" err="1" smtClean="0">
                <a:ea typeface="CreativeFonts1" panose="02000603000000000000" pitchFamily="2" charset="0"/>
              </a:rPr>
              <a:t>etc</a:t>
            </a:r>
            <a:r>
              <a:rPr lang="en-US" sz="2000" dirty="0" smtClean="0">
                <a:ea typeface="CreativeFonts1" panose="02000603000000000000" pitchFamily="2" charset="0"/>
              </a:rPr>
              <a:t>)</a:t>
            </a:r>
          </a:p>
          <a:p>
            <a:r>
              <a:rPr lang="en-US" sz="2000" dirty="0" smtClean="0">
                <a:ea typeface="CreativeFonts1" panose="02000603000000000000" pitchFamily="2" charset="0"/>
              </a:rPr>
              <a:t>*Students can redeem themselves throughout the day</a:t>
            </a:r>
          </a:p>
          <a:p>
            <a:r>
              <a:rPr lang="en-US" sz="2000" dirty="0" smtClean="0">
                <a:ea typeface="CreativeFonts1" panose="02000603000000000000" pitchFamily="2" charset="0"/>
              </a:rPr>
              <a:t>*Optional print out daily or weekly behavior reports per student</a:t>
            </a:r>
          </a:p>
          <a:p>
            <a:r>
              <a:rPr lang="en-US" sz="2000" dirty="0" smtClean="0">
                <a:ea typeface="CreativeFonts1" panose="02000603000000000000" pitchFamily="2" charset="0"/>
              </a:rPr>
              <a:t>*Optional parent access code you can hand out</a:t>
            </a:r>
          </a:p>
          <a:p>
            <a:r>
              <a:rPr lang="en-US" sz="2000" dirty="0" smtClean="0">
                <a:ea typeface="CreativeFonts1" panose="02000603000000000000" pitchFamily="2" charset="0"/>
              </a:rPr>
              <a:t>*Lots of free teacher resources including “Big Idea Videos”</a:t>
            </a:r>
          </a:p>
          <a:p>
            <a:r>
              <a:rPr lang="en-US" sz="2000" dirty="0" smtClean="0">
                <a:ea typeface="CreativeFonts1" panose="02000603000000000000" pitchFamily="2" charset="0"/>
              </a:rPr>
              <a:t>*</a:t>
            </a:r>
            <a:r>
              <a:rPr lang="en-US" sz="2400" dirty="0" smtClean="0">
                <a:ea typeface="CreativeFonts1" panose="02000603000000000000" pitchFamily="2" charset="0"/>
              </a:rPr>
              <a:t>NEW for 2016: </a:t>
            </a:r>
            <a:r>
              <a:rPr lang="en-US" sz="2000" dirty="0" smtClean="0">
                <a:ea typeface="CreativeFonts1" panose="02000603000000000000" pitchFamily="2" charset="0"/>
              </a:rPr>
              <a:t>You can post photos, videos, notes in real time!  It’s like a safe Facebook for your parents &amp; kids.</a:t>
            </a:r>
          </a:p>
          <a:p>
            <a:r>
              <a:rPr lang="en-US" sz="2000" dirty="0" smtClean="0">
                <a:ea typeface="CreativeFonts1" panose="02000603000000000000" pitchFamily="2" charset="0"/>
              </a:rPr>
              <a:t>*They do listen to teacher suggestions and make updates based on them.</a:t>
            </a:r>
          </a:p>
          <a:p>
            <a:r>
              <a:rPr lang="en-US" sz="2000" dirty="0" smtClean="0">
                <a:ea typeface="CreativeFonts1" panose="02000603000000000000" pitchFamily="2" charset="0"/>
              </a:rPr>
              <a:t>*SHHH!  They haven’t announced this yet. . . New for fall 2016* Individual Student Portfolios (similar to See Saw) called</a:t>
            </a:r>
          </a:p>
          <a:p>
            <a:r>
              <a:rPr lang="en-US" sz="2000" dirty="0">
                <a:ea typeface="CreativeFonts1" panose="02000603000000000000" pitchFamily="2" charset="0"/>
              </a:rPr>
              <a:t> </a:t>
            </a:r>
            <a:r>
              <a:rPr lang="en-US" sz="2000" dirty="0" smtClean="0">
                <a:ea typeface="CreativeFonts1" panose="02000603000000000000" pitchFamily="2" charset="0"/>
              </a:rPr>
              <a:t>  “Student Story”</a:t>
            </a:r>
            <a:endParaRPr lang="en-US" dirty="0" smtClean="0">
              <a:ea typeface="CreativeFonts1" panose="02000603000000000000" pitchFamily="2" charset="0"/>
            </a:endParaRPr>
          </a:p>
          <a:p>
            <a:endParaRPr lang="en-US" sz="2800" dirty="0">
              <a:latin typeface="Arial Rounded MT Bold" panose="020F0704030504030204" pitchFamily="34" charset="0"/>
              <a:ea typeface="CreativeFonts1" panose="02000603000000000000" pitchFamily="2" charset="0"/>
            </a:endParaRPr>
          </a:p>
        </p:txBody>
      </p:sp>
      <p:pic>
        <p:nvPicPr>
          <p:cNvPr id="1026" name="Picture 2" descr="https://static.classdojo.com/img/page_privacy/hero-privac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266535"/>
            <a:ext cx="2362200" cy="17179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raunstone.leicester.sch.uk/images/2015/index/2dojo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867400"/>
            <a:ext cx="985838"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tatic.classdojo.com/img/page_resources/classroomsetup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00" y="1308100"/>
            <a:ext cx="1562100" cy="12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58982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9" name="Rounded Rectangle 8"/>
          <p:cNvSpPr/>
          <p:nvPr/>
        </p:nvSpPr>
        <p:spPr>
          <a:xfrm>
            <a:off x="762000" y="2057400"/>
            <a:ext cx="7543800" cy="36576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7" name="TextBox 6"/>
          <p:cNvSpPr txBox="1"/>
          <p:nvPr/>
        </p:nvSpPr>
        <p:spPr>
          <a:xfrm>
            <a:off x="762000" y="520868"/>
            <a:ext cx="73914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 Behavior Management</a:t>
            </a:r>
            <a:endParaRPr lang="en-US" sz="6000" dirty="0">
              <a:latin typeface="CreativeFonts1" panose="02000603000000000000" pitchFamily="2" charset="0"/>
              <a:ea typeface="CreativeFonts1" panose="02000603000000000000" pitchFamily="2" charset="0"/>
            </a:endParaRPr>
          </a:p>
        </p:txBody>
      </p:sp>
      <p:sp>
        <p:nvSpPr>
          <p:cNvPr id="10" name="TextBox 9"/>
          <p:cNvSpPr txBox="1"/>
          <p:nvPr/>
        </p:nvSpPr>
        <p:spPr>
          <a:xfrm>
            <a:off x="952500" y="2133600"/>
            <a:ext cx="7200900" cy="2985433"/>
          </a:xfrm>
          <a:prstGeom prst="rect">
            <a:avLst/>
          </a:prstGeom>
          <a:noFill/>
        </p:spPr>
        <p:txBody>
          <a:bodyPr wrap="square" rtlCol="0">
            <a:spAutoFit/>
          </a:bodyPr>
          <a:lstStyle/>
          <a:p>
            <a:r>
              <a:rPr lang="en-US" sz="4000" dirty="0">
                <a:latin typeface="Arial Rounded MT Bold" panose="020F0704030504030204" pitchFamily="34" charset="0"/>
                <a:ea typeface="CreativeFonts1" panose="02000603000000000000" pitchFamily="2" charset="0"/>
                <a:hlinkClick r:id="rId3"/>
              </a:rPr>
              <a:t>https://</a:t>
            </a:r>
            <a:r>
              <a:rPr lang="en-US" sz="4000" dirty="0" smtClean="0">
                <a:latin typeface="Arial Rounded MT Bold" panose="020F0704030504030204" pitchFamily="34" charset="0"/>
                <a:ea typeface="CreativeFonts1" panose="02000603000000000000" pitchFamily="2" charset="0"/>
                <a:hlinkClick r:id="rId3"/>
              </a:rPr>
              <a:t>bouncyballs.org</a:t>
            </a:r>
            <a:endParaRPr lang="en-US" sz="4000" dirty="0" smtClean="0">
              <a:latin typeface="Arial Rounded MT Bold" panose="020F0704030504030204" pitchFamily="34" charset="0"/>
              <a:ea typeface="CreativeFonts1" panose="02000603000000000000" pitchFamily="2" charset="0"/>
            </a:endParaRPr>
          </a:p>
          <a:p>
            <a:r>
              <a:rPr lang="en-US" sz="2400" dirty="0" smtClean="0">
                <a:ea typeface="CreativeFonts1" panose="02000603000000000000" pitchFamily="2" charset="0"/>
              </a:rPr>
              <a:t>*Gives a visual representation of the noise level in your room</a:t>
            </a:r>
          </a:p>
          <a:p>
            <a:r>
              <a:rPr lang="en-US" sz="2400" dirty="0" smtClean="0">
                <a:ea typeface="CreativeFonts1" panose="02000603000000000000" pitchFamily="2" charset="0"/>
              </a:rPr>
              <a:t>*You can set how sensitive they are</a:t>
            </a:r>
          </a:p>
          <a:p>
            <a:r>
              <a:rPr lang="en-US" sz="2400" dirty="0" smtClean="0">
                <a:ea typeface="CreativeFonts1" panose="02000603000000000000" pitchFamily="2" charset="0"/>
              </a:rPr>
              <a:t>*You must have your computers </a:t>
            </a:r>
          </a:p>
          <a:p>
            <a:r>
              <a:rPr lang="en-US" sz="2400" dirty="0" smtClean="0">
                <a:ea typeface="CreativeFonts1" panose="02000603000000000000" pitchFamily="2" charset="0"/>
              </a:rPr>
              <a:t>microphone turned on for it to work.</a:t>
            </a:r>
          </a:p>
          <a:p>
            <a:pPr marL="457200" indent="-457200">
              <a:buFont typeface="Arial" charset="0"/>
              <a:buChar char="•"/>
            </a:pPr>
            <a:endParaRPr lang="en-US" sz="2800" dirty="0">
              <a:latin typeface="Arial Rounded MT Bold" panose="020F0704030504030204" pitchFamily="34" charset="0"/>
              <a:ea typeface="CreativeFonts1" panose="02000603000000000000" pitchFamily="2" charset="0"/>
            </a:endParaRPr>
          </a:p>
        </p:txBody>
      </p:sp>
      <p:pic>
        <p:nvPicPr>
          <p:cNvPr id="2050" name="Picture 2" descr="http://4.bp.blogspot.com/-YYRE1RkkfGc/VErMwWJNJ0I/AAAAAAAAGQw/bXHZ_Dxy86U/s1600/ball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5532" y="3124200"/>
            <a:ext cx="3466178"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78728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55" y="0"/>
            <a:ext cx="9157855" cy="6871855"/>
          </a:xfr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9" name="Rounded Rectangle 8"/>
          <p:cNvSpPr/>
          <p:nvPr/>
        </p:nvSpPr>
        <p:spPr>
          <a:xfrm>
            <a:off x="762000" y="2057400"/>
            <a:ext cx="7543800" cy="45720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1" name="TextBox 10"/>
          <p:cNvSpPr txBox="1"/>
          <p:nvPr/>
        </p:nvSpPr>
        <p:spPr>
          <a:xfrm>
            <a:off x="990600" y="2362200"/>
            <a:ext cx="7010400" cy="3416320"/>
          </a:xfrm>
          <a:prstGeom prst="rect">
            <a:avLst/>
          </a:prstGeom>
          <a:noFill/>
        </p:spPr>
        <p:txBody>
          <a:bodyPr wrap="square" rtlCol="0">
            <a:spAutoFit/>
          </a:bodyPr>
          <a:lstStyle/>
          <a:p>
            <a:r>
              <a:rPr lang="en-US" sz="4800" dirty="0" smtClean="0">
                <a:latin typeface="Arial Rounded MT Bold" panose="020F0704030504030204" pitchFamily="34" charset="0"/>
                <a:ea typeface="CreativeFonts1" panose="02000603000000000000" pitchFamily="2" charset="0"/>
              </a:rPr>
              <a:t> </a:t>
            </a:r>
            <a:r>
              <a:rPr lang="en-US" sz="4800" dirty="0" smtClean="0">
                <a:latin typeface="Arial Rounded MT Bold" panose="020F0704030504030204" pitchFamily="34" charset="0"/>
                <a:ea typeface="CreativeFonts1" panose="02000603000000000000" pitchFamily="2" charset="0"/>
                <a:hlinkClick r:id="rId3"/>
              </a:rPr>
              <a:t>www.gonoodle.com</a:t>
            </a:r>
            <a:endParaRPr lang="en-US" sz="4800" dirty="0" smtClean="0">
              <a:latin typeface="Arial Rounded MT Bold" panose="020F0704030504030204" pitchFamily="34" charset="0"/>
              <a:ea typeface="CreativeFonts1" panose="02000603000000000000" pitchFamily="2" charset="0"/>
            </a:endParaRPr>
          </a:p>
          <a:p>
            <a:r>
              <a:rPr lang="en-US" sz="2800" dirty="0" smtClean="0">
                <a:ea typeface="CreativeFonts1" panose="02000603000000000000" pitchFamily="2" charset="0"/>
              </a:rPr>
              <a:t>*Brain Breaks</a:t>
            </a:r>
          </a:p>
          <a:p>
            <a:r>
              <a:rPr lang="en-US" sz="2800" dirty="0" smtClean="0">
                <a:ea typeface="CreativeFonts1" panose="02000603000000000000" pitchFamily="2" charset="0"/>
              </a:rPr>
              <a:t>*Help your students ‘get out the wiggles’ so they can focus on academics</a:t>
            </a:r>
          </a:p>
          <a:p>
            <a:r>
              <a:rPr lang="en-US" sz="2800" dirty="0" smtClean="0">
                <a:ea typeface="CreativeFonts1" panose="02000603000000000000" pitchFamily="2" charset="0"/>
              </a:rPr>
              <a:t>*Usually about 1-3 minutes long</a:t>
            </a:r>
          </a:p>
          <a:p>
            <a:r>
              <a:rPr lang="en-US" sz="2800" dirty="0" smtClean="0">
                <a:ea typeface="CreativeFonts1" panose="02000603000000000000" pitchFamily="2" charset="0"/>
              </a:rPr>
              <a:t>*New material frequently uploaded</a:t>
            </a:r>
          </a:p>
          <a:p>
            <a:r>
              <a:rPr lang="en-US" sz="2800" dirty="0" smtClean="0">
                <a:ea typeface="CreativeFonts1" panose="02000603000000000000" pitchFamily="2" charset="0"/>
              </a:rPr>
              <a:t>*From Zumba to Cool Downs</a:t>
            </a:r>
            <a:endParaRPr lang="en-US" sz="2800" dirty="0">
              <a:ea typeface="CreativeFonts1" panose="02000603000000000000" pitchFamily="2" charset="0"/>
            </a:endParaRPr>
          </a:p>
        </p:txBody>
      </p:sp>
      <p:pic>
        <p:nvPicPr>
          <p:cNvPr id="2050" name="Picture 2" descr="http://payload421.cargocollective.com/1/2/69119/10722821/GoNoodle-Pencil-Case_2015.6.17_FINAL_4PRESS_7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5257800"/>
            <a:ext cx="2997199" cy="16001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payload421.cargocollective.com/1/2/69119/10722821/GoNoodle-t-shirt_graphic_NO_border_10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600" y="0"/>
            <a:ext cx="6858570" cy="223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89411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55" y="0"/>
            <a:ext cx="9157855" cy="6871855"/>
          </a:xfr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9" name="Rounded Rectangle 8"/>
          <p:cNvSpPr/>
          <p:nvPr/>
        </p:nvSpPr>
        <p:spPr>
          <a:xfrm>
            <a:off x="762000" y="2057400"/>
            <a:ext cx="7543800" cy="45720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990600" y="520868"/>
            <a:ext cx="70104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 Go Noodle</a:t>
            </a:r>
            <a:endParaRPr lang="en-US" sz="6000" dirty="0">
              <a:latin typeface="CreativeFonts1" panose="02000603000000000000" pitchFamily="2" charset="0"/>
              <a:ea typeface="CreativeFonts1" panose="02000603000000000000" pitchFamily="2" charset="0"/>
            </a:endParaRPr>
          </a:p>
        </p:txBody>
      </p:sp>
      <p:sp>
        <p:nvSpPr>
          <p:cNvPr id="7" name="TextBox 6"/>
          <p:cNvSpPr txBox="1"/>
          <p:nvPr/>
        </p:nvSpPr>
        <p:spPr>
          <a:xfrm>
            <a:off x="1143000" y="2895600"/>
            <a:ext cx="7010400" cy="1015663"/>
          </a:xfrm>
          <a:prstGeom prst="rect">
            <a:avLst/>
          </a:prstGeom>
          <a:noFill/>
        </p:spPr>
        <p:txBody>
          <a:bodyPr wrap="square" rtlCol="0">
            <a:spAutoFit/>
          </a:bodyPr>
          <a:lstStyle/>
          <a:p>
            <a:r>
              <a:rPr lang="en-US" sz="6000" smtClean="0">
                <a:latin typeface="CreativeFonts1" panose="02000603000000000000" pitchFamily="2" charset="0"/>
                <a:ea typeface="CreativeFonts1" panose="02000603000000000000" pitchFamily="2" charset="0"/>
              </a:rPr>
              <a:t>Video Clip</a:t>
            </a:r>
            <a:endParaRPr lang="en-US" sz="6000" dirty="0">
              <a:latin typeface="CreativeFonts1" panose="02000603000000000000" pitchFamily="2" charset="0"/>
              <a:ea typeface="CreativeFonts1" panose="02000603000000000000" pitchFamily="2" charset="0"/>
            </a:endParaRPr>
          </a:p>
        </p:txBody>
      </p:sp>
    </p:spTree>
    <p:extLst>
      <p:ext uri="{BB962C8B-B14F-4D97-AF65-F5344CB8AC3E}">
        <p14:creationId xmlns:p14="http://schemas.microsoft.com/office/powerpoint/2010/main" val="187456442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9" name="Rounded Rectangle 8"/>
          <p:cNvSpPr/>
          <p:nvPr/>
        </p:nvSpPr>
        <p:spPr>
          <a:xfrm>
            <a:off x="762000" y="2356646"/>
            <a:ext cx="7543800" cy="4272753"/>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990600" y="520868"/>
            <a:ext cx="70104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 Educational Videos</a:t>
            </a:r>
            <a:endParaRPr lang="en-US" sz="6000" dirty="0">
              <a:latin typeface="CreativeFonts1" panose="02000603000000000000" pitchFamily="2" charset="0"/>
              <a:ea typeface="CreativeFonts1" panose="02000603000000000000" pitchFamily="2" charset="0"/>
            </a:endParaRPr>
          </a:p>
        </p:txBody>
      </p:sp>
      <p:sp>
        <p:nvSpPr>
          <p:cNvPr id="11" name="TextBox 10"/>
          <p:cNvSpPr txBox="1"/>
          <p:nvPr/>
        </p:nvSpPr>
        <p:spPr>
          <a:xfrm>
            <a:off x="990600" y="2209800"/>
            <a:ext cx="7543800" cy="6594113"/>
          </a:xfrm>
          <a:prstGeom prst="rect">
            <a:avLst/>
          </a:prstGeom>
          <a:noFill/>
        </p:spPr>
        <p:txBody>
          <a:bodyPr wrap="square" rtlCol="0">
            <a:spAutoFit/>
          </a:bodyPr>
          <a:lstStyle/>
          <a:p>
            <a:r>
              <a:rPr lang="en-US" sz="4800" dirty="0" smtClean="0">
                <a:latin typeface="Arial Rounded MT Bold" panose="020F0704030504030204" pitchFamily="34" charset="0"/>
                <a:ea typeface="CreativeFonts1" panose="02000603000000000000" pitchFamily="2" charset="0"/>
              </a:rPr>
              <a:t> </a:t>
            </a:r>
            <a:r>
              <a:rPr lang="en-US" sz="3200" dirty="0" smtClean="0">
                <a:latin typeface="Arial Rounded MT Bold" panose="020F0704030504030204" pitchFamily="34" charset="0"/>
                <a:ea typeface="CreativeFonts1" panose="02000603000000000000" pitchFamily="2" charset="0"/>
              </a:rPr>
              <a:t>Math Study Jams</a:t>
            </a:r>
            <a:endParaRPr lang="en-US" sz="3200" dirty="0">
              <a:latin typeface="Arial Rounded MT Bold" panose="020F0704030504030204" pitchFamily="34" charset="0"/>
              <a:ea typeface="CreativeFonts1" panose="02000603000000000000" pitchFamily="2" charset="0"/>
            </a:endParaRPr>
          </a:p>
          <a:p>
            <a:r>
              <a:rPr lang="en-US" sz="2800" dirty="0" smtClean="0">
                <a:latin typeface="Arial Rounded MT Bold" panose="020F0704030504030204" pitchFamily="34" charset="0"/>
                <a:ea typeface="CreativeFonts1" panose="02000603000000000000" pitchFamily="2" charset="0"/>
                <a:hlinkClick r:id="rId3"/>
              </a:rPr>
              <a:t>http://studyjams.scholastic.com/studyjams/jams/math/index.htm</a:t>
            </a:r>
            <a:endParaRPr lang="en-US" sz="2800" dirty="0" smtClean="0">
              <a:latin typeface="Arial Rounded MT Bold" panose="020F0704030504030204" pitchFamily="34" charset="0"/>
              <a:ea typeface="CreativeFonts1" panose="02000603000000000000" pitchFamily="2" charset="0"/>
            </a:endParaRPr>
          </a:p>
          <a:p>
            <a:r>
              <a:rPr lang="en-US" sz="2400" dirty="0" smtClean="0">
                <a:ea typeface="CreativeFonts1" panose="02000603000000000000" pitchFamily="2" charset="0"/>
              </a:rPr>
              <a:t>*LOVE this site</a:t>
            </a:r>
          </a:p>
          <a:p>
            <a:r>
              <a:rPr lang="en-US" sz="2400" dirty="0" smtClean="0">
                <a:ea typeface="CreativeFonts1" panose="02000603000000000000" pitchFamily="2" charset="0"/>
              </a:rPr>
              <a:t>*Videos, math songs, step-by-step problem solving, for grades K- High School</a:t>
            </a:r>
          </a:p>
          <a:p>
            <a:r>
              <a:rPr lang="en-US" sz="2400" dirty="0" smtClean="0">
                <a:ea typeface="CreativeFonts1" panose="02000603000000000000" pitchFamily="2" charset="0"/>
              </a:rPr>
              <a:t>*Great for concept openers and review</a:t>
            </a:r>
          </a:p>
          <a:p>
            <a:endParaRPr lang="en-US" sz="1050" dirty="0" smtClean="0">
              <a:latin typeface="Arial Rounded MT Bold" panose="020F0704030504030204" pitchFamily="34" charset="0"/>
              <a:ea typeface="CreativeFonts1" panose="02000603000000000000" pitchFamily="2" charset="0"/>
            </a:endParaRPr>
          </a:p>
          <a:p>
            <a:r>
              <a:rPr lang="en-US" sz="3200" dirty="0" smtClean="0">
                <a:latin typeface="Arial Rounded MT Bold" panose="020F0704030504030204" pitchFamily="34" charset="0"/>
                <a:ea typeface="CreativeFonts1" panose="02000603000000000000" pitchFamily="2" charset="0"/>
              </a:rPr>
              <a:t>PBS Learning Media</a:t>
            </a:r>
          </a:p>
          <a:p>
            <a:r>
              <a:rPr lang="en-US" sz="2800" dirty="0" smtClean="0">
                <a:latin typeface="Arial Rounded MT Bold" panose="020F0704030504030204" pitchFamily="34" charset="0"/>
                <a:ea typeface="CreativeFonts1" panose="02000603000000000000" pitchFamily="2" charset="0"/>
                <a:hlinkClick r:id="rId4"/>
              </a:rPr>
              <a:t>http://indiana.pbslearningmedia.org/</a:t>
            </a:r>
            <a:endParaRPr lang="en-US" sz="2800" dirty="0" smtClean="0">
              <a:latin typeface="Arial Rounded MT Bold" panose="020F0704030504030204" pitchFamily="34" charset="0"/>
              <a:ea typeface="CreativeFonts1" panose="02000603000000000000" pitchFamily="2" charset="0"/>
            </a:endParaRPr>
          </a:p>
          <a:p>
            <a:endParaRPr lang="en-US" sz="2400" dirty="0">
              <a:latin typeface="Arial Rounded MT Bold" panose="020F0704030504030204" pitchFamily="34" charset="0"/>
              <a:ea typeface="CreativeFonts1" panose="02000603000000000000" pitchFamily="2" charset="0"/>
            </a:endParaRPr>
          </a:p>
          <a:p>
            <a:endParaRPr lang="en-US" sz="2400" dirty="0" smtClean="0">
              <a:latin typeface="Arial Rounded MT Bold" panose="020F0704030504030204" pitchFamily="34" charset="0"/>
              <a:ea typeface="CreativeFonts1" panose="02000603000000000000" pitchFamily="2" charset="0"/>
            </a:endParaRPr>
          </a:p>
          <a:p>
            <a:endParaRPr lang="en-US" sz="2400" dirty="0" smtClean="0">
              <a:latin typeface="Arial Rounded MT Bold" panose="020F0704030504030204" pitchFamily="34" charset="0"/>
              <a:ea typeface="CreativeFonts1" panose="02000603000000000000" pitchFamily="2" charset="0"/>
            </a:endParaRPr>
          </a:p>
          <a:p>
            <a:endParaRPr lang="en-US" sz="2400" dirty="0" smtClean="0">
              <a:latin typeface="Arial Rounded MT Bold" panose="020F0704030504030204" pitchFamily="34" charset="0"/>
              <a:ea typeface="CreativeFonts1" panose="02000603000000000000" pitchFamily="2" charset="0"/>
            </a:endParaRPr>
          </a:p>
          <a:p>
            <a:endParaRPr lang="en-US" sz="4800" dirty="0">
              <a:latin typeface="Arial Rounded MT Bold" panose="020F0704030504030204" pitchFamily="34" charset="0"/>
              <a:ea typeface="CreativeFonts1" panose="02000603000000000000" pitchFamily="2" charset="0"/>
            </a:endParaRPr>
          </a:p>
        </p:txBody>
      </p:sp>
      <p:pic>
        <p:nvPicPr>
          <p:cNvPr id="3074" name="Picture 2" descr="http://4.bp.blogspot.com/_HMfoy-5mlV8/TJZ2rOL3egI/AAAAAAAAAls/FfEFSGDTECA/s1600/study+Jams.png"/>
          <p:cNvPicPr>
            <a:picLocks noChangeAspect="1" noChangeArrowheads="1"/>
          </p:cNvPicPr>
          <p:nvPr/>
        </p:nvPicPr>
        <p:blipFill rotWithShape="1">
          <a:blip r:embed="rId5">
            <a:extLst>
              <a:ext uri="{28A0092B-C50C-407E-A947-70E740481C1C}">
                <a14:useLocalDpi xmlns:a14="http://schemas.microsoft.com/office/drawing/2010/main" val="0"/>
              </a:ext>
            </a:extLst>
          </a:blip>
          <a:srcRect r="5894" b="4771"/>
          <a:stretch/>
        </p:blipFill>
        <p:spPr bwMode="auto">
          <a:xfrm>
            <a:off x="4752668" y="1313730"/>
            <a:ext cx="4391332" cy="172316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mediad.publicbroadcasting.net/p/wvpn/files/201310/LearningMedia_640_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81993" y="4724400"/>
            <a:ext cx="2032001"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93215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9" name="Rounded Rectangle 8"/>
          <p:cNvSpPr/>
          <p:nvPr/>
        </p:nvSpPr>
        <p:spPr>
          <a:xfrm>
            <a:off x="381000" y="1905000"/>
            <a:ext cx="8305800" cy="4724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990600" y="520868"/>
            <a:ext cx="70104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 Educational Videos</a:t>
            </a:r>
            <a:endParaRPr lang="en-US" sz="6000" dirty="0">
              <a:latin typeface="CreativeFonts1" panose="02000603000000000000" pitchFamily="2" charset="0"/>
              <a:ea typeface="CreativeFonts1" panose="02000603000000000000" pitchFamily="2" charset="0"/>
            </a:endParaRPr>
          </a:p>
        </p:txBody>
      </p:sp>
      <p:sp>
        <p:nvSpPr>
          <p:cNvPr id="11" name="TextBox 10"/>
          <p:cNvSpPr txBox="1"/>
          <p:nvPr/>
        </p:nvSpPr>
        <p:spPr>
          <a:xfrm>
            <a:off x="609600" y="1917396"/>
            <a:ext cx="8077200" cy="8009885"/>
          </a:xfrm>
          <a:prstGeom prst="rect">
            <a:avLst/>
          </a:prstGeom>
          <a:noFill/>
        </p:spPr>
        <p:txBody>
          <a:bodyPr wrap="square" rtlCol="0">
            <a:spAutoFit/>
          </a:bodyPr>
          <a:lstStyle/>
          <a:p>
            <a:r>
              <a:rPr lang="en-US" sz="3600" dirty="0" smtClean="0">
                <a:latin typeface="Arial Rounded MT Bold" panose="020F0704030504030204" pitchFamily="34" charset="0"/>
                <a:ea typeface="CreativeFonts1" panose="02000603000000000000" pitchFamily="2" charset="0"/>
              </a:rPr>
              <a:t>Teacher’s You Tube</a:t>
            </a:r>
          </a:p>
          <a:p>
            <a:r>
              <a:rPr lang="en-US" sz="2400" dirty="0" smtClean="0">
                <a:latin typeface="Arial Rounded MT Bold" panose="020F0704030504030204" pitchFamily="34" charset="0"/>
                <a:ea typeface="CreativeFonts1" panose="02000603000000000000" pitchFamily="2" charset="0"/>
                <a:hlinkClick r:id="rId3"/>
              </a:rPr>
              <a:t>www.teachertube.com</a:t>
            </a:r>
            <a:endParaRPr lang="en-US" sz="1050" dirty="0" smtClean="0">
              <a:latin typeface="Arial Rounded MT Bold" panose="020F0704030504030204" pitchFamily="34" charset="0"/>
              <a:ea typeface="CreativeFonts1" panose="02000603000000000000" pitchFamily="2" charset="0"/>
            </a:endParaRPr>
          </a:p>
          <a:p>
            <a:pPr algn="ctr"/>
            <a:r>
              <a:rPr lang="en-US" sz="3700" u="sng" dirty="0" smtClean="0">
                <a:latin typeface="CreativeFonts1" panose="02000603000000000000" pitchFamily="2" charset="0"/>
                <a:ea typeface="CreativeFonts1" panose="02000603000000000000" pitchFamily="2" charset="0"/>
              </a:rPr>
              <a:t>You Tube </a:t>
            </a:r>
          </a:p>
          <a:p>
            <a:r>
              <a:rPr lang="en-US" sz="2800" dirty="0" err="1" smtClean="0">
                <a:latin typeface="Arial Rounded MT Bold" panose="020F0704030504030204" pitchFamily="34" charset="0"/>
                <a:ea typeface="CreativeFonts1" panose="02000603000000000000" pitchFamily="2" charset="0"/>
              </a:rPr>
              <a:t>Sci</a:t>
            </a:r>
            <a:r>
              <a:rPr lang="en-US" sz="2800" dirty="0" smtClean="0">
                <a:latin typeface="Arial Rounded MT Bold" panose="020F0704030504030204" pitchFamily="34" charset="0"/>
                <a:ea typeface="CreativeFonts1" panose="02000603000000000000" pitchFamily="2" charset="0"/>
              </a:rPr>
              <a:t> Show Kids</a:t>
            </a:r>
          </a:p>
          <a:p>
            <a:r>
              <a:rPr lang="en-US" sz="2400" dirty="0" smtClean="0">
                <a:ea typeface="CreativeFonts1" panose="02000603000000000000" pitchFamily="2" charset="0"/>
                <a:hlinkClick r:id="rId4"/>
              </a:rPr>
              <a:t>https</a:t>
            </a:r>
            <a:r>
              <a:rPr lang="en-US" sz="2400" dirty="0">
                <a:ea typeface="CreativeFonts1" panose="02000603000000000000" pitchFamily="2" charset="0"/>
                <a:hlinkClick r:id="rId4"/>
              </a:rPr>
              <a:t>://</a:t>
            </a:r>
            <a:r>
              <a:rPr lang="en-US" sz="2400" dirty="0" smtClean="0">
                <a:ea typeface="CreativeFonts1" panose="02000603000000000000" pitchFamily="2" charset="0"/>
                <a:hlinkClick r:id="rId4"/>
              </a:rPr>
              <a:t>www.youtube.com/user/scishowkids</a:t>
            </a:r>
            <a:endParaRPr lang="en-US" sz="2400" dirty="0" smtClean="0">
              <a:ea typeface="CreativeFonts1" panose="02000603000000000000" pitchFamily="2" charset="0"/>
            </a:endParaRPr>
          </a:p>
          <a:p>
            <a:r>
              <a:rPr lang="en-US" sz="2400" dirty="0" smtClean="0">
                <a:ea typeface="CreativeFonts1" panose="02000603000000000000" pitchFamily="2" charset="0"/>
              </a:rPr>
              <a:t>*Great for K-3, variety of topics, new videos every week</a:t>
            </a:r>
          </a:p>
          <a:p>
            <a:endParaRPr lang="en-US" sz="1100" dirty="0">
              <a:latin typeface="Arial Rounded MT Bold" panose="020F0704030504030204" pitchFamily="34" charset="0"/>
              <a:ea typeface="CreativeFonts1" panose="02000603000000000000" pitchFamily="2" charset="0"/>
            </a:endParaRPr>
          </a:p>
          <a:p>
            <a:r>
              <a:rPr lang="en-US" sz="2800" dirty="0" smtClean="0">
                <a:latin typeface="Arial Rounded MT Bold" panose="020F0704030504030204" pitchFamily="34" charset="0"/>
                <a:ea typeface="CreativeFonts1" panose="02000603000000000000" pitchFamily="2" charset="0"/>
              </a:rPr>
              <a:t>Harry Kindergarten</a:t>
            </a:r>
          </a:p>
          <a:p>
            <a:r>
              <a:rPr lang="en-US" sz="2400" dirty="0">
                <a:ea typeface="CreativeFonts1" panose="02000603000000000000" pitchFamily="2" charset="0"/>
                <a:hlinkClick r:id="rId5"/>
              </a:rPr>
              <a:t>https://</a:t>
            </a:r>
            <a:r>
              <a:rPr lang="en-US" sz="2400" dirty="0" smtClean="0">
                <a:ea typeface="CreativeFonts1" panose="02000603000000000000" pitchFamily="2" charset="0"/>
                <a:hlinkClick r:id="rId5"/>
              </a:rPr>
              <a:t>www.youtube.com/user/HarryKindergarten</a:t>
            </a:r>
            <a:endParaRPr lang="en-US" sz="2400" dirty="0" smtClean="0">
              <a:ea typeface="CreativeFonts1" panose="02000603000000000000" pitchFamily="2" charset="0"/>
            </a:endParaRPr>
          </a:p>
          <a:p>
            <a:r>
              <a:rPr lang="en-US" sz="2400" dirty="0" smtClean="0">
                <a:ea typeface="CreativeFonts1" panose="02000603000000000000" pitchFamily="2" charset="0"/>
              </a:rPr>
              <a:t>*Upbeat songs for K-2</a:t>
            </a:r>
          </a:p>
          <a:p>
            <a:r>
              <a:rPr lang="en-US" sz="2400" dirty="0" smtClean="0">
                <a:ea typeface="CreativeFonts1" panose="02000603000000000000" pitchFamily="2" charset="0"/>
              </a:rPr>
              <a:t>*Reading, phonics, math, and science concepts covered</a:t>
            </a:r>
          </a:p>
          <a:p>
            <a:r>
              <a:rPr lang="en-US" sz="2400" dirty="0" smtClean="0">
                <a:ea typeface="CreativeFonts1" panose="02000603000000000000" pitchFamily="2" charset="0"/>
              </a:rPr>
              <a:t>*Check out their sight word songs</a:t>
            </a:r>
            <a:endParaRPr lang="en-US" sz="2400" dirty="0">
              <a:ea typeface="CreativeFonts1" panose="02000603000000000000" pitchFamily="2" charset="0"/>
            </a:endParaRPr>
          </a:p>
          <a:p>
            <a:endParaRPr lang="en-US" sz="2800" dirty="0" smtClean="0">
              <a:latin typeface="Arial Rounded MT Bold" panose="020F0704030504030204" pitchFamily="34" charset="0"/>
              <a:ea typeface="CreativeFonts1" panose="02000603000000000000" pitchFamily="2" charset="0"/>
            </a:endParaRPr>
          </a:p>
          <a:p>
            <a:endParaRPr lang="en-US" sz="2800" dirty="0" smtClean="0">
              <a:latin typeface="Arial Rounded MT Bold" panose="020F0704030504030204" pitchFamily="34" charset="0"/>
              <a:ea typeface="CreativeFonts1" panose="02000603000000000000" pitchFamily="2" charset="0"/>
            </a:endParaRPr>
          </a:p>
          <a:p>
            <a:endParaRPr lang="en-US" sz="2400" dirty="0">
              <a:latin typeface="Arial Rounded MT Bold" panose="020F0704030504030204" pitchFamily="34" charset="0"/>
              <a:ea typeface="CreativeFonts1" panose="02000603000000000000" pitchFamily="2" charset="0"/>
            </a:endParaRPr>
          </a:p>
          <a:p>
            <a:endParaRPr lang="en-US" sz="2400" dirty="0" smtClean="0">
              <a:latin typeface="Arial Rounded MT Bold" panose="020F0704030504030204" pitchFamily="34" charset="0"/>
              <a:ea typeface="CreativeFonts1" panose="02000603000000000000" pitchFamily="2" charset="0"/>
            </a:endParaRPr>
          </a:p>
          <a:p>
            <a:endParaRPr lang="en-US" sz="2400" dirty="0" smtClean="0">
              <a:latin typeface="Arial Rounded MT Bold" panose="020F0704030504030204" pitchFamily="34" charset="0"/>
              <a:ea typeface="CreativeFonts1" panose="02000603000000000000" pitchFamily="2" charset="0"/>
            </a:endParaRPr>
          </a:p>
          <a:p>
            <a:endParaRPr lang="en-US" sz="2400" dirty="0" smtClean="0">
              <a:latin typeface="Arial Rounded MT Bold" panose="020F0704030504030204" pitchFamily="34" charset="0"/>
              <a:ea typeface="CreativeFonts1" panose="02000603000000000000" pitchFamily="2" charset="0"/>
            </a:endParaRPr>
          </a:p>
          <a:p>
            <a:endParaRPr lang="en-US" sz="4800" dirty="0">
              <a:latin typeface="Arial Rounded MT Bold" panose="020F0704030504030204" pitchFamily="34" charset="0"/>
              <a:ea typeface="CreativeFonts1" panose="02000603000000000000" pitchFamily="2" charset="0"/>
            </a:endParaRPr>
          </a:p>
        </p:txBody>
      </p:sp>
      <p:pic>
        <p:nvPicPr>
          <p:cNvPr id="5122" name="Picture 2" descr="https://yt3.ggpht.com/-pJ_uqVs6mBU/AAAAAAAAAAI/AAAAAAAAAAA/2Q7jO-zvhqk/s900-c-k-no-rj-c0xffffff/phot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188" y="3581399"/>
            <a:ext cx="680787" cy="68078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i.ytimg.com/vi/-M48RfaWcWA/maxresdefaul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231217">
            <a:off x="7261971" y="3089766"/>
            <a:ext cx="1782857" cy="132748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i.ytimg.com/vi/UQjT5uKp2hg/maxresdefaul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764699">
            <a:off x="6764132" y="1874058"/>
            <a:ext cx="1807376" cy="134574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playrific.com/images/media/yt2SciShowRocks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924022">
            <a:off x="7476898" y="4510661"/>
            <a:ext cx="1679652" cy="1259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27661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9" name="Rounded Rectangle 8"/>
          <p:cNvSpPr/>
          <p:nvPr/>
        </p:nvSpPr>
        <p:spPr>
          <a:xfrm>
            <a:off x="762000" y="2057400"/>
            <a:ext cx="7543800" cy="45720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990600" y="520868"/>
            <a:ext cx="70104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 Educational Videos</a:t>
            </a:r>
            <a:endParaRPr lang="en-US" sz="6000" dirty="0">
              <a:latin typeface="CreativeFonts1" panose="02000603000000000000" pitchFamily="2" charset="0"/>
              <a:ea typeface="CreativeFonts1" panose="02000603000000000000" pitchFamily="2" charset="0"/>
            </a:endParaRPr>
          </a:p>
        </p:txBody>
      </p:sp>
      <p:sp>
        <p:nvSpPr>
          <p:cNvPr id="11" name="TextBox 10"/>
          <p:cNvSpPr txBox="1"/>
          <p:nvPr/>
        </p:nvSpPr>
        <p:spPr>
          <a:xfrm>
            <a:off x="938645" y="1828800"/>
            <a:ext cx="7010400" cy="5909310"/>
          </a:xfrm>
          <a:prstGeom prst="rect">
            <a:avLst/>
          </a:prstGeom>
          <a:noFill/>
        </p:spPr>
        <p:txBody>
          <a:bodyPr wrap="square" rtlCol="0">
            <a:spAutoFit/>
          </a:bodyPr>
          <a:lstStyle/>
          <a:p>
            <a:r>
              <a:rPr lang="en-US" sz="4800" dirty="0" smtClean="0">
                <a:latin typeface="Arial Rounded MT Bold" panose="020F0704030504030204" pitchFamily="34" charset="0"/>
                <a:ea typeface="CreativeFonts1" panose="02000603000000000000" pitchFamily="2" charset="0"/>
              </a:rPr>
              <a:t> </a:t>
            </a:r>
            <a:r>
              <a:rPr lang="en-US" sz="3600" dirty="0" smtClean="0">
                <a:latin typeface="Arial Rounded MT Bold" panose="020F0704030504030204" pitchFamily="34" charset="0"/>
                <a:ea typeface="CreativeFonts1" panose="02000603000000000000" pitchFamily="2" charset="0"/>
                <a:hlinkClick r:id="rId3"/>
              </a:rPr>
              <a:t>www.tubechop.com</a:t>
            </a:r>
            <a:endParaRPr lang="en-US" sz="3600" dirty="0">
              <a:latin typeface="Arial Rounded MT Bold" panose="020F0704030504030204" pitchFamily="34" charset="0"/>
              <a:ea typeface="CreativeFonts1" panose="02000603000000000000" pitchFamily="2" charset="0"/>
            </a:endParaRPr>
          </a:p>
          <a:p>
            <a:r>
              <a:rPr lang="en-US" sz="2400" dirty="0" smtClean="0">
                <a:ea typeface="CreativeFonts1" panose="02000603000000000000" pitchFamily="2" charset="0"/>
              </a:rPr>
              <a:t>*No login needed</a:t>
            </a:r>
          </a:p>
          <a:p>
            <a:endParaRPr lang="en-US" sz="900" dirty="0" smtClean="0">
              <a:ea typeface="CreativeFonts1" panose="02000603000000000000" pitchFamily="2" charset="0"/>
            </a:endParaRPr>
          </a:p>
          <a:p>
            <a:r>
              <a:rPr lang="en-US" sz="2400" dirty="0" smtClean="0">
                <a:ea typeface="CreativeFonts1" panose="02000603000000000000" pitchFamily="2" charset="0"/>
              </a:rPr>
              <a:t>*Chop parts of a YouTube video to get just the part you want to show</a:t>
            </a:r>
          </a:p>
          <a:p>
            <a:endParaRPr lang="en-US" sz="1400" dirty="0" smtClean="0">
              <a:ea typeface="CreativeFonts1" panose="02000603000000000000" pitchFamily="2" charset="0"/>
            </a:endParaRPr>
          </a:p>
          <a:p>
            <a:r>
              <a:rPr lang="en-US" sz="2400" dirty="0" smtClean="0">
                <a:ea typeface="CreativeFonts1" panose="02000603000000000000" pitchFamily="2" charset="0"/>
              </a:rPr>
              <a:t>* It gives you a link, you can embed or share</a:t>
            </a:r>
          </a:p>
          <a:p>
            <a:endParaRPr lang="en-US" sz="1100" dirty="0" smtClean="0">
              <a:latin typeface="Arial Rounded MT Bold" panose="020F0704030504030204" pitchFamily="34" charset="0"/>
              <a:ea typeface="CreativeFonts1" panose="02000603000000000000" pitchFamily="2" charset="0"/>
            </a:endParaRPr>
          </a:p>
          <a:p>
            <a:r>
              <a:rPr lang="en-US" sz="3200" dirty="0" smtClean="0">
                <a:solidFill>
                  <a:srgbClr val="FF0000"/>
                </a:solidFill>
                <a:latin typeface="Arial Rounded MT Bold" panose="020F0704030504030204" pitchFamily="34" charset="0"/>
                <a:ea typeface="CreativeFonts1" panose="02000603000000000000" pitchFamily="2" charset="0"/>
                <a:hlinkClick r:id="rId4"/>
              </a:rPr>
              <a:t>www.viewpure.com</a:t>
            </a:r>
            <a:endParaRPr lang="en-US" sz="3200" dirty="0" smtClean="0">
              <a:solidFill>
                <a:srgbClr val="FF0000"/>
              </a:solidFill>
              <a:latin typeface="Arial Rounded MT Bold" panose="020F0704030504030204" pitchFamily="34" charset="0"/>
              <a:ea typeface="CreativeFonts1" panose="02000603000000000000" pitchFamily="2" charset="0"/>
            </a:endParaRPr>
          </a:p>
          <a:p>
            <a:r>
              <a:rPr lang="en-US" sz="2400" dirty="0" smtClean="0">
                <a:ea typeface="CreativeFonts1" panose="02000603000000000000" pitchFamily="2" charset="0"/>
              </a:rPr>
              <a:t>*Bye-bye You Tube distractions!</a:t>
            </a:r>
          </a:p>
          <a:p>
            <a:r>
              <a:rPr lang="en-US" sz="2400" dirty="0" smtClean="0">
                <a:ea typeface="CreativeFonts1" panose="02000603000000000000" pitchFamily="2" charset="0"/>
              </a:rPr>
              <a:t>* One of my favorite sites!</a:t>
            </a:r>
            <a:endParaRPr lang="en-US" sz="2400" dirty="0">
              <a:ea typeface="CreativeFonts1" panose="02000603000000000000" pitchFamily="2" charset="0"/>
            </a:endParaRPr>
          </a:p>
          <a:p>
            <a:endParaRPr lang="en-US" sz="2400" dirty="0" smtClean="0">
              <a:latin typeface="Arial Rounded MT Bold" panose="020F0704030504030204" pitchFamily="34" charset="0"/>
              <a:ea typeface="CreativeFonts1" panose="02000603000000000000" pitchFamily="2" charset="0"/>
            </a:endParaRPr>
          </a:p>
          <a:p>
            <a:endParaRPr lang="en-US" sz="2400" dirty="0" smtClean="0">
              <a:latin typeface="Arial Rounded MT Bold" panose="020F0704030504030204" pitchFamily="34" charset="0"/>
              <a:ea typeface="CreativeFonts1" panose="02000603000000000000" pitchFamily="2" charset="0"/>
            </a:endParaRPr>
          </a:p>
          <a:p>
            <a:endParaRPr lang="en-US" sz="2400" dirty="0" smtClean="0">
              <a:latin typeface="Arial Rounded MT Bold" panose="020F0704030504030204" pitchFamily="34" charset="0"/>
              <a:ea typeface="CreativeFonts1" panose="02000603000000000000" pitchFamily="2" charset="0"/>
            </a:endParaRPr>
          </a:p>
          <a:p>
            <a:endParaRPr lang="en-US" sz="4800" dirty="0">
              <a:latin typeface="Arial Rounded MT Bold" panose="020F0704030504030204" pitchFamily="34" charset="0"/>
              <a:ea typeface="CreativeFonts1" panose="02000603000000000000" pitchFamily="2" charset="0"/>
            </a:endParaRPr>
          </a:p>
        </p:txBody>
      </p:sp>
    </p:spTree>
    <p:extLst>
      <p:ext uri="{BB962C8B-B14F-4D97-AF65-F5344CB8AC3E}">
        <p14:creationId xmlns:p14="http://schemas.microsoft.com/office/powerpoint/2010/main" val="13257608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14" name="Rounded Rectangle 13"/>
          <p:cNvSpPr/>
          <p:nvPr/>
        </p:nvSpPr>
        <p:spPr>
          <a:xfrm>
            <a:off x="647700" y="380999"/>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8" name="Rounded Rectangle 7"/>
          <p:cNvSpPr/>
          <p:nvPr/>
        </p:nvSpPr>
        <p:spPr>
          <a:xfrm>
            <a:off x="609600" y="2286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0" name="TextBox 9"/>
          <p:cNvSpPr txBox="1"/>
          <p:nvPr/>
        </p:nvSpPr>
        <p:spPr>
          <a:xfrm>
            <a:off x="838200" y="2425868"/>
            <a:ext cx="70104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 So Many Resources, </a:t>
            </a:r>
            <a:endParaRPr lang="en-US" sz="6000" dirty="0">
              <a:latin typeface="CreativeFonts1" panose="02000603000000000000" pitchFamily="2" charset="0"/>
              <a:ea typeface="CreativeFonts1" panose="02000603000000000000" pitchFamily="2" charset="0"/>
            </a:endParaRPr>
          </a:p>
        </p:txBody>
      </p:sp>
      <p:sp>
        <p:nvSpPr>
          <p:cNvPr id="13" name="Rounded Rectangle 12"/>
          <p:cNvSpPr/>
          <p:nvPr/>
        </p:nvSpPr>
        <p:spPr>
          <a:xfrm>
            <a:off x="1790700" y="4419600"/>
            <a:ext cx="55245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2" name="TextBox 11"/>
          <p:cNvSpPr txBox="1"/>
          <p:nvPr/>
        </p:nvSpPr>
        <p:spPr>
          <a:xfrm>
            <a:off x="1762991" y="4559468"/>
            <a:ext cx="5396345"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 So Little Time!</a:t>
            </a:r>
            <a:endParaRPr lang="en-US" sz="6000" dirty="0">
              <a:latin typeface="CreativeFonts1" panose="02000603000000000000" pitchFamily="2" charset="0"/>
              <a:ea typeface="CreativeFonts1" panose="02000603000000000000" pitchFamily="2" charset="0"/>
            </a:endParaRPr>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7802538" y="762797"/>
            <a:ext cx="473125" cy="1417146"/>
          </a:xfrm>
          <a:prstGeom prst="rect">
            <a:avLst/>
          </a:prstGeom>
        </p:spPr>
      </p:pic>
      <p:sp>
        <p:nvSpPr>
          <p:cNvPr id="15" name="TextBox 14"/>
          <p:cNvSpPr txBox="1"/>
          <p:nvPr/>
        </p:nvSpPr>
        <p:spPr>
          <a:xfrm>
            <a:off x="647700" y="682450"/>
            <a:ext cx="7751060" cy="692497"/>
          </a:xfrm>
          <a:prstGeom prst="rect">
            <a:avLst/>
          </a:prstGeom>
          <a:noFill/>
        </p:spPr>
        <p:txBody>
          <a:bodyPr wrap="square" rtlCol="0">
            <a:spAutoFit/>
          </a:bodyPr>
          <a:lstStyle/>
          <a:p>
            <a:r>
              <a:rPr lang="en-US" sz="3900" dirty="0" smtClean="0">
                <a:latin typeface="CreativeFonts1" panose="02000603000000000000" pitchFamily="2" charset="0"/>
                <a:ea typeface="CreativeFonts1" panose="02000603000000000000" pitchFamily="2" charset="0"/>
              </a:rPr>
              <a:t> Web 2.0 Sites, Apps, Tips, &amp; More</a:t>
            </a:r>
            <a:endParaRPr lang="en-US" sz="3900" dirty="0">
              <a:latin typeface="CreativeFonts1" panose="02000603000000000000" pitchFamily="2" charset="0"/>
              <a:ea typeface="CreativeFonts1" panose="02000603000000000000" pitchFamily="2" charset="0"/>
            </a:endParaRPr>
          </a:p>
        </p:txBody>
      </p:sp>
      <p:pic>
        <p:nvPicPr>
          <p:cNvPr id="16" name="Picture 15"/>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542477" y="1946584"/>
            <a:ext cx="473125" cy="1417146"/>
          </a:xfrm>
          <a:prstGeom prst="rect">
            <a:avLst/>
          </a:prstGeom>
        </p:spPr>
      </p:pic>
      <p:pic>
        <p:nvPicPr>
          <p:cNvPr id="17" name="Picture 16"/>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7078637" y="4866557"/>
            <a:ext cx="473125" cy="1417146"/>
          </a:xfrm>
          <a:prstGeom prst="rect">
            <a:avLst/>
          </a:prstGeom>
        </p:spPr>
      </p:pic>
    </p:spTree>
    <p:extLst>
      <p:ext uri="{BB962C8B-B14F-4D97-AF65-F5344CB8AC3E}">
        <p14:creationId xmlns:p14="http://schemas.microsoft.com/office/powerpoint/2010/main" val="14550892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9" name="Rounded Rectangle 8"/>
          <p:cNvSpPr/>
          <p:nvPr/>
        </p:nvSpPr>
        <p:spPr>
          <a:xfrm>
            <a:off x="762000" y="2057400"/>
            <a:ext cx="7543800" cy="45720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0" name="TextBox 9"/>
          <p:cNvSpPr txBox="1"/>
          <p:nvPr/>
        </p:nvSpPr>
        <p:spPr>
          <a:xfrm>
            <a:off x="952500" y="520868"/>
            <a:ext cx="7010400" cy="938719"/>
          </a:xfrm>
          <a:prstGeom prst="rect">
            <a:avLst/>
          </a:prstGeom>
          <a:noFill/>
        </p:spPr>
        <p:txBody>
          <a:bodyPr wrap="square" rtlCol="0">
            <a:spAutoFit/>
          </a:bodyPr>
          <a:lstStyle/>
          <a:p>
            <a:r>
              <a:rPr lang="en-US" sz="5500" dirty="0" smtClean="0">
                <a:latin typeface="CreativeFonts1" panose="02000603000000000000" pitchFamily="2" charset="0"/>
                <a:ea typeface="CreativeFonts1" panose="02000603000000000000" pitchFamily="2" charset="0"/>
              </a:rPr>
              <a:t>Pen Pals</a:t>
            </a:r>
            <a:endParaRPr lang="en-US" sz="5500" dirty="0">
              <a:latin typeface="CreativeFonts1" panose="02000603000000000000" pitchFamily="2" charset="0"/>
              <a:ea typeface="CreativeFonts1" panose="02000603000000000000" pitchFamily="2" charset="0"/>
            </a:endParaRPr>
          </a:p>
        </p:txBody>
      </p:sp>
      <p:sp>
        <p:nvSpPr>
          <p:cNvPr id="11" name="TextBox 10"/>
          <p:cNvSpPr txBox="1"/>
          <p:nvPr/>
        </p:nvSpPr>
        <p:spPr>
          <a:xfrm>
            <a:off x="990600" y="2087673"/>
            <a:ext cx="7010400" cy="2523768"/>
          </a:xfrm>
          <a:prstGeom prst="rect">
            <a:avLst/>
          </a:prstGeom>
          <a:noFill/>
        </p:spPr>
        <p:txBody>
          <a:bodyPr wrap="square" rtlCol="0">
            <a:spAutoFit/>
          </a:bodyPr>
          <a:lstStyle/>
          <a:p>
            <a:r>
              <a:rPr lang="en-US" sz="3000" dirty="0">
                <a:latin typeface="Arial Rounded MT Bold" panose="020F0704030504030204" pitchFamily="34" charset="0"/>
                <a:ea typeface="CreativeFonts1" panose="02000603000000000000" pitchFamily="2" charset="0"/>
                <a:hlinkClick r:id="rId3"/>
              </a:rPr>
              <a:t>http://www.epals.com/#/</a:t>
            </a:r>
            <a:r>
              <a:rPr lang="en-US" sz="3000" dirty="0" smtClean="0">
                <a:latin typeface="Arial Rounded MT Bold" panose="020F0704030504030204" pitchFamily="34" charset="0"/>
                <a:ea typeface="CreativeFonts1" panose="02000603000000000000" pitchFamily="2" charset="0"/>
                <a:hlinkClick r:id="rId3"/>
              </a:rPr>
              <a:t>connections</a:t>
            </a:r>
            <a:endParaRPr lang="en-US" sz="3000" dirty="0" smtClean="0">
              <a:latin typeface="Arial Rounded MT Bold" panose="020F0704030504030204" pitchFamily="34" charset="0"/>
              <a:ea typeface="CreativeFonts1" panose="02000603000000000000" pitchFamily="2" charset="0"/>
            </a:endParaRPr>
          </a:p>
          <a:p>
            <a:endParaRPr lang="en-US" sz="2800" dirty="0" smtClean="0">
              <a:ea typeface="CreativeFonts1" panose="02000603000000000000" pitchFamily="2" charset="0"/>
            </a:endParaRPr>
          </a:p>
          <a:p>
            <a:r>
              <a:rPr lang="en-US" sz="2800" dirty="0" smtClean="0">
                <a:ea typeface="CreativeFonts1" panose="02000603000000000000" pitchFamily="2" charset="0"/>
              </a:rPr>
              <a:t>* Suggested for grades 3+</a:t>
            </a:r>
          </a:p>
          <a:p>
            <a:endParaRPr lang="en-US" sz="1600" dirty="0" smtClean="0">
              <a:ea typeface="CreativeFonts1" panose="02000603000000000000" pitchFamily="2" charset="0"/>
            </a:endParaRPr>
          </a:p>
          <a:p>
            <a:r>
              <a:rPr lang="en-US" sz="2800" dirty="0" smtClean="0">
                <a:ea typeface="CreativeFonts1" panose="02000603000000000000" pitchFamily="2" charset="0"/>
              </a:rPr>
              <a:t>*Great to get kids excited about writing and learning about the world</a:t>
            </a:r>
            <a:endParaRPr lang="en-US" sz="2800" dirty="0">
              <a:ea typeface="CreativeFonts1" panose="02000603000000000000" pitchFamily="2" charset="0"/>
            </a:endParaRPr>
          </a:p>
        </p:txBody>
      </p:sp>
      <p:pic>
        <p:nvPicPr>
          <p:cNvPr id="4098" name="Picture 2" descr="https://d1e2bohyu2u2w9.cloudfront.net/sites/default/files/experience-media-file/epals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114800"/>
            <a:ext cx="2514599"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37581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9" name="Rounded Rectangle 8"/>
          <p:cNvSpPr/>
          <p:nvPr/>
        </p:nvSpPr>
        <p:spPr>
          <a:xfrm>
            <a:off x="762000" y="2057400"/>
            <a:ext cx="7543800" cy="45720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990600" y="520868"/>
            <a:ext cx="70104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 Let’s Get Art-</a:t>
            </a:r>
            <a:r>
              <a:rPr lang="en-US" sz="6000" dirty="0" err="1" smtClean="0">
                <a:latin typeface="CreativeFonts1" panose="02000603000000000000" pitchFamily="2" charset="0"/>
                <a:ea typeface="CreativeFonts1" panose="02000603000000000000" pitchFamily="2" charset="0"/>
              </a:rPr>
              <a:t>sy</a:t>
            </a:r>
            <a:r>
              <a:rPr lang="en-US" sz="6000" dirty="0" smtClean="0">
                <a:latin typeface="CreativeFonts1" panose="02000603000000000000" pitchFamily="2" charset="0"/>
                <a:ea typeface="CreativeFonts1" panose="02000603000000000000" pitchFamily="2" charset="0"/>
              </a:rPr>
              <a:t>!</a:t>
            </a:r>
            <a:endParaRPr lang="en-US" sz="6000" dirty="0">
              <a:latin typeface="CreativeFonts1" panose="02000603000000000000" pitchFamily="2" charset="0"/>
              <a:ea typeface="CreativeFonts1" panose="02000603000000000000" pitchFamily="2" charset="0"/>
            </a:endParaRPr>
          </a:p>
        </p:txBody>
      </p:sp>
      <p:sp>
        <p:nvSpPr>
          <p:cNvPr id="11" name="TextBox 10"/>
          <p:cNvSpPr txBox="1"/>
          <p:nvPr/>
        </p:nvSpPr>
        <p:spPr>
          <a:xfrm>
            <a:off x="938644" y="2084696"/>
            <a:ext cx="7367155" cy="3924151"/>
          </a:xfrm>
          <a:prstGeom prst="rect">
            <a:avLst/>
          </a:prstGeom>
          <a:noFill/>
        </p:spPr>
        <p:txBody>
          <a:bodyPr wrap="square" rtlCol="0">
            <a:spAutoFit/>
          </a:bodyPr>
          <a:lstStyle/>
          <a:p>
            <a:r>
              <a:rPr lang="en-US" sz="4000" dirty="0" smtClean="0">
                <a:latin typeface="CreativeFonts1" panose="02000603000000000000" pitchFamily="2" charset="0"/>
                <a:ea typeface="CreativeFonts1" panose="02000603000000000000" pitchFamily="2" charset="0"/>
              </a:rPr>
              <a:t>Crayola Online</a:t>
            </a:r>
          </a:p>
          <a:p>
            <a:r>
              <a:rPr lang="en-US" sz="2700" dirty="0" smtClean="0">
                <a:latin typeface="Arial Rounded MT Bold" panose="020F0704030504030204" pitchFamily="34" charset="0"/>
                <a:ea typeface="CreativeFonts1" panose="02000603000000000000" pitchFamily="2" charset="0"/>
                <a:hlinkClick r:id="rId3"/>
              </a:rPr>
              <a:t>http</a:t>
            </a:r>
            <a:r>
              <a:rPr lang="en-US" sz="2700" dirty="0">
                <a:latin typeface="Arial Rounded MT Bold" panose="020F0704030504030204" pitchFamily="34" charset="0"/>
                <a:ea typeface="CreativeFonts1" panose="02000603000000000000" pitchFamily="2" charset="0"/>
                <a:hlinkClick r:id="rId3"/>
              </a:rPr>
              <a:t>://</a:t>
            </a:r>
            <a:r>
              <a:rPr lang="en-US" sz="2700" dirty="0" smtClean="0">
                <a:latin typeface="Arial Rounded MT Bold" panose="020F0704030504030204" pitchFamily="34" charset="0"/>
                <a:ea typeface="CreativeFonts1" panose="02000603000000000000" pitchFamily="2" charset="0"/>
                <a:hlinkClick r:id="rId3"/>
              </a:rPr>
              <a:t>www.crayola.com/for-educators.aspx</a:t>
            </a:r>
            <a:endParaRPr lang="en-US" sz="2700" dirty="0" smtClean="0">
              <a:latin typeface="Arial Rounded MT Bold" panose="020F0704030504030204" pitchFamily="34" charset="0"/>
              <a:ea typeface="CreativeFonts1" panose="02000603000000000000" pitchFamily="2" charset="0"/>
            </a:endParaRPr>
          </a:p>
          <a:p>
            <a:endParaRPr lang="en-US" sz="2000" dirty="0">
              <a:latin typeface="Arial Rounded MT Bold" panose="020F0704030504030204" pitchFamily="34" charset="0"/>
              <a:ea typeface="CreativeFonts1" panose="02000603000000000000" pitchFamily="2" charset="0"/>
            </a:endParaRPr>
          </a:p>
          <a:p>
            <a:r>
              <a:rPr lang="en-US" sz="2400" dirty="0" smtClean="0">
                <a:ea typeface="CreativeFonts1" panose="02000603000000000000" pitchFamily="2" charset="0"/>
              </a:rPr>
              <a:t>* Lots of free resources for teachers (STEAM)</a:t>
            </a:r>
          </a:p>
          <a:p>
            <a:r>
              <a:rPr lang="en-US" sz="2400" dirty="0" smtClean="0">
                <a:ea typeface="CreativeFonts1" panose="02000603000000000000" pitchFamily="2" charset="0"/>
              </a:rPr>
              <a:t>*New program for recycling old/dried out markers</a:t>
            </a:r>
          </a:p>
          <a:p>
            <a:endParaRPr lang="en-US" dirty="0" smtClean="0">
              <a:latin typeface="Arial Rounded MT Bold" panose="020F0704030504030204" pitchFamily="34" charset="0"/>
              <a:ea typeface="CreativeFonts1" panose="02000603000000000000" pitchFamily="2" charset="0"/>
            </a:endParaRPr>
          </a:p>
          <a:p>
            <a:endParaRPr lang="en-US" sz="2400" dirty="0" smtClean="0">
              <a:latin typeface="Arial Rounded MT Bold" panose="020F0704030504030204" pitchFamily="34" charset="0"/>
              <a:ea typeface="CreativeFonts1" panose="02000603000000000000" pitchFamily="2" charset="0"/>
            </a:endParaRPr>
          </a:p>
          <a:p>
            <a:endParaRPr lang="en-US" sz="2400" dirty="0" smtClean="0">
              <a:latin typeface="Arial Rounded MT Bold" panose="020F0704030504030204" pitchFamily="34" charset="0"/>
              <a:ea typeface="CreativeFonts1" panose="02000603000000000000" pitchFamily="2" charset="0"/>
            </a:endParaRPr>
          </a:p>
          <a:p>
            <a:endParaRPr lang="en-US" sz="4800" dirty="0">
              <a:latin typeface="Arial Rounded MT Bold" panose="020F0704030504030204" pitchFamily="34" charset="0"/>
              <a:ea typeface="CreativeFonts1" panose="02000603000000000000" pitchFamily="2" charset="0"/>
            </a:endParaRPr>
          </a:p>
        </p:txBody>
      </p:sp>
      <p:pic>
        <p:nvPicPr>
          <p:cNvPr id="5122" name="Picture 2" descr="http://popsop.com/wp-content/uploads/crayola_arts_infused_education_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2675" y="4259584"/>
            <a:ext cx="4286250" cy="2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25522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9" name="Rounded Rectangle 8"/>
          <p:cNvSpPr/>
          <p:nvPr/>
        </p:nvSpPr>
        <p:spPr>
          <a:xfrm>
            <a:off x="762000" y="2057400"/>
            <a:ext cx="7543800" cy="45720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0" name="TextBox 9"/>
          <p:cNvSpPr txBox="1"/>
          <p:nvPr/>
        </p:nvSpPr>
        <p:spPr>
          <a:xfrm>
            <a:off x="990600" y="520868"/>
            <a:ext cx="70104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 </a:t>
            </a:r>
            <a:r>
              <a:rPr lang="en-US" sz="5400" dirty="0" smtClean="0">
                <a:latin typeface="CreativeFonts1" panose="02000603000000000000" pitchFamily="2" charset="0"/>
                <a:ea typeface="CreativeFonts1" panose="02000603000000000000" pitchFamily="2" charset="0"/>
              </a:rPr>
              <a:t>Virtual Field Trips</a:t>
            </a:r>
            <a:endParaRPr lang="en-US" sz="5400" dirty="0">
              <a:latin typeface="CreativeFonts1" panose="02000603000000000000" pitchFamily="2" charset="0"/>
              <a:ea typeface="CreativeFonts1" panose="02000603000000000000" pitchFamily="2" charset="0"/>
            </a:endParaRPr>
          </a:p>
        </p:txBody>
      </p:sp>
      <p:sp>
        <p:nvSpPr>
          <p:cNvPr id="11" name="TextBox 10"/>
          <p:cNvSpPr txBox="1"/>
          <p:nvPr/>
        </p:nvSpPr>
        <p:spPr>
          <a:xfrm>
            <a:off x="952500" y="2209800"/>
            <a:ext cx="7162800" cy="3970318"/>
          </a:xfrm>
          <a:prstGeom prst="rect">
            <a:avLst/>
          </a:prstGeom>
          <a:noFill/>
        </p:spPr>
        <p:txBody>
          <a:bodyPr wrap="square" rtlCol="0">
            <a:spAutoFit/>
          </a:bodyPr>
          <a:lstStyle/>
          <a:p>
            <a:r>
              <a:rPr lang="en-US" sz="2800" dirty="0" smtClean="0">
                <a:latin typeface="+mj-lt"/>
                <a:ea typeface="CreativeFonts1" panose="02000603000000000000" pitchFamily="2" charset="0"/>
              </a:rPr>
              <a:t>*With budgets getting cut more and more Virtual Field Trips are a great and FREE way to build background knowledge and give the a way to experience something new.</a:t>
            </a:r>
          </a:p>
          <a:p>
            <a:endParaRPr lang="en-US" sz="2800" dirty="0">
              <a:latin typeface="+mj-lt"/>
              <a:ea typeface="CreativeFonts1" panose="02000603000000000000" pitchFamily="2" charset="0"/>
            </a:endParaRPr>
          </a:p>
          <a:p>
            <a:r>
              <a:rPr lang="en-US" sz="2800" dirty="0" smtClean="0">
                <a:latin typeface="+mj-lt"/>
                <a:ea typeface="CreativeFonts1" panose="02000603000000000000" pitchFamily="2" charset="0"/>
              </a:rPr>
              <a:t>*Some of these sites have video and audio clips, some of them have interviews and text to read.</a:t>
            </a:r>
          </a:p>
          <a:p>
            <a:endParaRPr lang="en-US" sz="2800" dirty="0">
              <a:latin typeface="+mj-lt"/>
              <a:ea typeface="CreativeFonts1" panose="02000603000000000000" pitchFamily="2" charset="0"/>
            </a:endParaRPr>
          </a:p>
          <a:p>
            <a:r>
              <a:rPr lang="en-US" sz="2800" dirty="0" smtClean="0">
                <a:latin typeface="+mj-lt"/>
                <a:ea typeface="CreativeFonts1" panose="02000603000000000000" pitchFamily="2" charset="0"/>
              </a:rPr>
              <a:t>*Some even have live streaming possibilities!</a:t>
            </a:r>
            <a:endParaRPr lang="en-US" sz="2400" dirty="0" smtClean="0">
              <a:latin typeface="+mj-lt"/>
              <a:ea typeface="CreativeFonts1" panose="02000603000000000000" pitchFamily="2" charset="0"/>
            </a:endParaRPr>
          </a:p>
        </p:txBody>
      </p:sp>
    </p:spTree>
    <p:extLst>
      <p:ext uri="{BB962C8B-B14F-4D97-AF65-F5344CB8AC3E}">
        <p14:creationId xmlns:p14="http://schemas.microsoft.com/office/powerpoint/2010/main" val="244705371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8" name="Rounded Rectangle 7"/>
          <p:cNvSpPr/>
          <p:nvPr/>
        </p:nvSpPr>
        <p:spPr>
          <a:xfrm>
            <a:off x="762000" y="381000"/>
            <a:ext cx="7391400" cy="10668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9" name="Rounded Rectangle 8"/>
          <p:cNvSpPr/>
          <p:nvPr/>
        </p:nvSpPr>
        <p:spPr>
          <a:xfrm>
            <a:off x="381000" y="1828800"/>
            <a:ext cx="8382000" cy="48768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0" name="TextBox 9"/>
          <p:cNvSpPr txBox="1"/>
          <p:nvPr/>
        </p:nvSpPr>
        <p:spPr>
          <a:xfrm>
            <a:off x="990600" y="520868"/>
            <a:ext cx="70104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 </a:t>
            </a:r>
            <a:r>
              <a:rPr lang="en-US" sz="5400" dirty="0" smtClean="0">
                <a:latin typeface="CreativeFonts1" panose="02000603000000000000" pitchFamily="2" charset="0"/>
                <a:ea typeface="CreativeFonts1" panose="02000603000000000000" pitchFamily="2" charset="0"/>
              </a:rPr>
              <a:t>Virtual Field Trips</a:t>
            </a:r>
            <a:endParaRPr lang="en-US" sz="5400" dirty="0">
              <a:latin typeface="CreativeFonts1" panose="02000603000000000000" pitchFamily="2" charset="0"/>
              <a:ea typeface="CreativeFonts1" panose="02000603000000000000" pitchFamily="2" charset="0"/>
            </a:endParaRPr>
          </a:p>
        </p:txBody>
      </p:sp>
      <p:sp>
        <p:nvSpPr>
          <p:cNvPr id="11" name="TextBox 10"/>
          <p:cNvSpPr txBox="1"/>
          <p:nvPr/>
        </p:nvSpPr>
        <p:spPr>
          <a:xfrm>
            <a:off x="567489" y="1981200"/>
            <a:ext cx="8195511" cy="6201698"/>
          </a:xfrm>
          <a:prstGeom prst="rect">
            <a:avLst/>
          </a:prstGeom>
          <a:noFill/>
        </p:spPr>
        <p:txBody>
          <a:bodyPr wrap="square" rtlCol="0">
            <a:spAutoFit/>
          </a:bodyPr>
          <a:lstStyle/>
          <a:p>
            <a:r>
              <a:rPr lang="en-US" sz="2400" dirty="0">
                <a:latin typeface="Arial Rounded MT Bold" panose="020F0704030504030204" pitchFamily="34" charset="0"/>
                <a:ea typeface="CreativeFonts1" panose="02000603000000000000" pitchFamily="2" charset="0"/>
              </a:rPr>
              <a:t>*Ellis Island Virtual Field Trip/Tour</a:t>
            </a:r>
          </a:p>
          <a:p>
            <a:r>
              <a:rPr lang="en-US" sz="2400" dirty="0" smtClean="0">
                <a:latin typeface="Arial Rounded MT Bold" panose="020F0704030504030204" pitchFamily="34" charset="0"/>
                <a:ea typeface="CreativeFonts1" panose="02000603000000000000" pitchFamily="2" charset="0"/>
                <a:hlinkClick r:id="rId3"/>
              </a:rPr>
              <a:t>http</a:t>
            </a:r>
            <a:r>
              <a:rPr lang="en-US" sz="2400" dirty="0">
                <a:latin typeface="Arial Rounded MT Bold" panose="020F0704030504030204" pitchFamily="34" charset="0"/>
                <a:ea typeface="CreativeFonts1" panose="02000603000000000000" pitchFamily="2" charset="0"/>
                <a:hlinkClick r:id="rId3"/>
              </a:rPr>
              <a:t>://teacher.scholastic.com/activities/immigration/tour/index.htm</a:t>
            </a:r>
            <a:endParaRPr lang="en-US" sz="2400" dirty="0">
              <a:latin typeface="Arial Rounded MT Bold" panose="020F0704030504030204" pitchFamily="34" charset="0"/>
              <a:ea typeface="CreativeFonts1" panose="02000603000000000000" pitchFamily="2" charset="0"/>
            </a:endParaRPr>
          </a:p>
          <a:p>
            <a:endParaRPr lang="en-US" sz="2000" dirty="0">
              <a:ea typeface="CreativeFonts1" panose="02000603000000000000" pitchFamily="2" charset="0"/>
            </a:endParaRPr>
          </a:p>
          <a:p>
            <a:r>
              <a:rPr lang="en-US" sz="2400" dirty="0">
                <a:latin typeface="Arial Rounded MT Bold" panose="020F0704030504030204" pitchFamily="34" charset="0"/>
                <a:ea typeface="CreativeFonts1" panose="02000603000000000000" pitchFamily="2" charset="0"/>
              </a:rPr>
              <a:t>*</a:t>
            </a:r>
            <a:r>
              <a:rPr lang="en-US" sz="2400" dirty="0" err="1">
                <a:latin typeface="Arial Rounded MT Bold" panose="020F0704030504030204" pitchFamily="34" charset="0"/>
                <a:ea typeface="CreativeFonts1" panose="02000603000000000000" pitchFamily="2" charset="0"/>
              </a:rPr>
              <a:t>Plimoth</a:t>
            </a:r>
            <a:r>
              <a:rPr lang="en-US" sz="2400" dirty="0">
                <a:latin typeface="Arial Rounded MT Bold" panose="020F0704030504030204" pitchFamily="34" charset="0"/>
                <a:ea typeface="CreativeFonts1" panose="02000603000000000000" pitchFamily="2" charset="0"/>
              </a:rPr>
              <a:t> Plantation Virtual Field Trip/Tour</a:t>
            </a:r>
          </a:p>
          <a:p>
            <a:r>
              <a:rPr lang="en-US" sz="2400" dirty="0" smtClean="0">
                <a:latin typeface="Arial Rounded MT Bold" panose="020F0704030504030204" pitchFamily="34" charset="0"/>
                <a:ea typeface="CreativeFonts1" panose="02000603000000000000" pitchFamily="2" charset="0"/>
                <a:hlinkClick r:id="rId4"/>
              </a:rPr>
              <a:t>http</a:t>
            </a:r>
            <a:r>
              <a:rPr lang="en-US" sz="2400" dirty="0">
                <a:latin typeface="Arial Rounded MT Bold" panose="020F0704030504030204" pitchFamily="34" charset="0"/>
                <a:ea typeface="CreativeFonts1" panose="02000603000000000000" pitchFamily="2" charset="0"/>
                <a:hlinkClick r:id="rId4"/>
              </a:rPr>
              <a:t>://www.scholastic.com/scholastic_thanksgiving/webcast.htm</a:t>
            </a:r>
            <a:endParaRPr lang="en-US" sz="2400" dirty="0">
              <a:latin typeface="Arial Rounded MT Bold" panose="020F0704030504030204" pitchFamily="34" charset="0"/>
              <a:ea typeface="CreativeFonts1" panose="02000603000000000000" pitchFamily="2" charset="0"/>
            </a:endParaRPr>
          </a:p>
          <a:p>
            <a:r>
              <a:rPr lang="en-US" sz="2400" dirty="0">
                <a:ea typeface="CreativeFonts1" panose="02000603000000000000" pitchFamily="2" charset="0"/>
              </a:rPr>
              <a:t>&gt;</a:t>
            </a:r>
            <a:r>
              <a:rPr lang="en-US" sz="2400" dirty="0" smtClean="0">
                <a:ea typeface="CreativeFonts1" panose="02000603000000000000" pitchFamily="2" charset="0"/>
              </a:rPr>
              <a:t>They explain why it isn’t spelled ‘</a:t>
            </a:r>
            <a:r>
              <a:rPr lang="en-US" sz="2400" dirty="0" err="1" smtClean="0">
                <a:ea typeface="CreativeFonts1" panose="02000603000000000000" pitchFamily="2" charset="0"/>
              </a:rPr>
              <a:t>Plymoth</a:t>
            </a:r>
            <a:r>
              <a:rPr lang="en-US" sz="2400" dirty="0" smtClean="0">
                <a:ea typeface="CreativeFonts1" panose="02000603000000000000" pitchFamily="2" charset="0"/>
              </a:rPr>
              <a:t>” </a:t>
            </a:r>
          </a:p>
          <a:p>
            <a:endParaRPr lang="en-US" sz="2400" dirty="0">
              <a:ea typeface="CreativeFonts1" panose="02000603000000000000" pitchFamily="2" charset="0"/>
            </a:endParaRPr>
          </a:p>
          <a:p>
            <a:r>
              <a:rPr lang="en-US" sz="2400" dirty="0" smtClean="0">
                <a:latin typeface="Arial Rounded MT Bold" panose="020F0704030504030204" pitchFamily="34" charset="0"/>
                <a:ea typeface="CreativeFonts1" panose="02000603000000000000" pitchFamily="2" charset="0"/>
              </a:rPr>
              <a:t>Discovery Channel</a:t>
            </a:r>
            <a:endParaRPr lang="en-US" sz="2000" dirty="0" smtClean="0">
              <a:latin typeface="Arial Rounded MT Bold" panose="020F0704030504030204" pitchFamily="34" charset="0"/>
              <a:ea typeface="CreativeFonts1" panose="02000603000000000000" pitchFamily="2" charset="0"/>
              <a:hlinkClick r:id="rId5"/>
            </a:endParaRPr>
          </a:p>
          <a:p>
            <a:r>
              <a:rPr lang="en-US" sz="2400" dirty="0" smtClean="0">
                <a:latin typeface="Arial Rounded MT Bold" panose="020F0704030504030204" pitchFamily="34" charset="0"/>
                <a:ea typeface="CreativeFonts1" panose="02000603000000000000" pitchFamily="2" charset="0"/>
                <a:hlinkClick r:id="rId5"/>
              </a:rPr>
              <a:t>http</a:t>
            </a:r>
            <a:r>
              <a:rPr lang="en-US" sz="2400" dirty="0">
                <a:latin typeface="Arial Rounded MT Bold" panose="020F0704030504030204" pitchFamily="34" charset="0"/>
                <a:ea typeface="CreativeFonts1" panose="02000603000000000000" pitchFamily="2" charset="0"/>
                <a:hlinkClick r:id="rId5"/>
              </a:rPr>
              <a:t>://</a:t>
            </a:r>
            <a:r>
              <a:rPr lang="en-US" sz="2400" dirty="0" smtClean="0">
                <a:latin typeface="Arial Rounded MT Bold" panose="020F0704030504030204" pitchFamily="34" charset="0"/>
                <a:ea typeface="CreativeFonts1" panose="02000603000000000000" pitchFamily="2" charset="0"/>
                <a:hlinkClick r:id="rId5"/>
              </a:rPr>
              <a:t>www.discoveryeducation.com/Events/virtual-field-trips/explore/index.cfm</a:t>
            </a:r>
            <a:endParaRPr lang="en-US" sz="2400" dirty="0" smtClean="0">
              <a:latin typeface="Arial Rounded MT Bold" panose="020F0704030504030204" pitchFamily="34" charset="0"/>
              <a:ea typeface="CreativeFonts1" panose="02000603000000000000" pitchFamily="2" charset="0"/>
            </a:endParaRPr>
          </a:p>
          <a:p>
            <a:r>
              <a:rPr lang="en-US" sz="2400" dirty="0" smtClean="0">
                <a:ea typeface="CreativeFonts1" panose="02000603000000000000" pitchFamily="2" charset="0"/>
              </a:rPr>
              <a:t>   &gt;TONS of virtual field trips</a:t>
            </a:r>
          </a:p>
          <a:p>
            <a:endParaRPr lang="en-US" sz="3300" dirty="0" smtClean="0">
              <a:latin typeface="Arial Rounded MT Bold" panose="020F0704030504030204" pitchFamily="34" charset="0"/>
              <a:ea typeface="CreativeFonts1" panose="02000603000000000000" pitchFamily="2" charset="0"/>
            </a:endParaRPr>
          </a:p>
          <a:p>
            <a:endParaRPr lang="en-US" sz="4000" dirty="0">
              <a:latin typeface="Arial Rounded MT Bold" panose="020F0704030504030204" pitchFamily="34" charset="0"/>
              <a:ea typeface="CreativeFonts1" panose="02000603000000000000" pitchFamily="2" charset="0"/>
            </a:endParaRPr>
          </a:p>
          <a:p>
            <a:endParaRPr lang="en-US" sz="1600" dirty="0" smtClean="0">
              <a:latin typeface="Arial Rounded MT Bold" panose="020F0704030504030204" pitchFamily="34" charset="0"/>
              <a:ea typeface="CreativeFonts1" panose="02000603000000000000" pitchFamily="2" charset="0"/>
            </a:endParaRPr>
          </a:p>
        </p:txBody>
      </p:sp>
    </p:spTree>
    <p:extLst>
      <p:ext uri="{BB962C8B-B14F-4D97-AF65-F5344CB8AC3E}">
        <p14:creationId xmlns:p14="http://schemas.microsoft.com/office/powerpoint/2010/main" val="405458758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8" name="Rounded Rectangle 7"/>
          <p:cNvSpPr/>
          <p:nvPr/>
        </p:nvSpPr>
        <p:spPr>
          <a:xfrm>
            <a:off x="762000" y="381000"/>
            <a:ext cx="7391400" cy="1063198"/>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9" name="Rounded Rectangle 8"/>
          <p:cNvSpPr/>
          <p:nvPr/>
        </p:nvSpPr>
        <p:spPr>
          <a:xfrm>
            <a:off x="609600" y="1752600"/>
            <a:ext cx="7924800" cy="48768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0" name="TextBox 9"/>
          <p:cNvSpPr txBox="1"/>
          <p:nvPr/>
        </p:nvSpPr>
        <p:spPr>
          <a:xfrm>
            <a:off x="990600" y="520868"/>
            <a:ext cx="70104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 Space </a:t>
            </a:r>
            <a:r>
              <a:rPr lang="en-US" sz="4800" dirty="0" smtClean="0">
                <a:latin typeface="CreativeFonts1" panose="02000603000000000000" pitchFamily="2" charset="0"/>
                <a:ea typeface="CreativeFonts1" panose="02000603000000000000" pitchFamily="2" charset="0"/>
              </a:rPr>
              <a:t>Virtual Field Trips</a:t>
            </a:r>
            <a:endParaRPr lang="en-US" sz="4800" dirty="0">
              <a:latin typeface="CreativeFonts1" panose="02000603000000000000" pitchFamily="2" charset="0"/>
              <a:ea typeface="CreativeFonts1" panose="02000603000000000000" pitchFamily="2" charset="0"/>
            </a:endParaRPr>
          </a:p>
        </p:txBody>
      </p:sp>
      <p:sp>
        <p:nvSpPr>
          <p:cNvPr id="11" name="TextBox 10"/>
          <p:cNvSpPr txBox="1"/>
          <p:nvPr/>
        </p:nvSpPr>
        <p:spPr>
          <a:xfrm>
            <a:off x="838200" y="1855745"/>
            <a:ext cx="7162800" cy="4670509"/>
          </a:xfrm>
          <a:prstGeom prst="rect">
            <a:avLst/>
          </a:prstGeom>
          <a:noFill/>
        </p:spPr>
        <p:txBody>
          <a:bodyPr wrap="square" rtlCol="0">
            <a:spAutoFit/>
          </a:bodyPr>
          <a:lstStyle/>
          <a:p>
            <a:r>
              <a:rPr lang="en-US" sz="3200" dirty="0">
                <a:latin typeface="Arial Rounded MT Bold" panose="020F0704030504030204" pitchFamily="34" charset="0"/>
                <a:ea typeface="CreativeFonts1" panose="02000603000000000000" pitchFamily="2" charset="0"/>
                <a:hlinkClick r:id="rId3"/>
              </a:rPr>
              <a:t>http://worldwidetelescope.org</a:t>
            </a:r>
            <a:r>
              <a:rPr lang="en-US" sz="3200" dirty="0" smtClean="0">
                <a:latin typeface="Arial Rounded MT Bold" panose="020F0704030504030204" pitchFamily="34" charset="0"/>
                <a:ea typeface="CreativeFonts1" panose="02000603000000000000" pitchFamily="2" charset="0"/>
                <a:hlinkClick r:id="rId3"/>
              </a:rPr>
              <a:t>/</a:t>
            </a:r>
            <a:endParaRPr lang="en-US" sz="3200" dirty="0" smtClean="0">
              <a:latin typeface="Arial Rounded MT Bold" panose="020F0704030504030204" pitchFamily="34" charset="0"/>
              <a:ea typeface="CreativeFonts1" panose="02000603000000000000" pitchFamily="2" charset="0"/>
            </a:endParaRPr>
          </a:p>
          <a:p>
            <a:r>
              <a:rPr lang="en-US" sz="2000" dirty="0">
                <a:ea typeface="CreativeFonts1" panose="02000603000000000000" pitchFamily="2" charset="0"/>
              </a:rPr>
              <a:t>&gt;</a:t>
            </a:r>
            <a:r>
              <a:rPr lang="en-US" sz="2000" dirty="0" smtClean="0">
                <a:ea typeface="CreativeFonts1" panose="02000603000000000000" pitchFamily="2" charset="0"/>
              </a:rPr>
              <a:t>Your computer becomes a virtual telescope!</a:t>
            </a:r>
          </a:p>
          <a:p>
            <a:endParaRPr lang="en-US" sz="1100" dirty="0">
              <a:ea typeface="CreativeFonts1" panose="02000603000000000000" pitchFamily="2" charset="0"/>
            </a:endParaRPr>
          </a:p>
          <a:p>
            <a:r>
              <a:rPr lang="en-US" sz="3200" dirty="0">
                <a:latin typeface="Arial Rounded MT Bold" panose="020F0704030504030204" pitchFamily="34" charset="0"/>
                <a:ea typeface="CreativeFonts1" panose="02000603000000000000" pitchFamily="2" charset="0"/>
              </a:rPr>
              <a:t>*Tour the Solar System!</a:t>
            </a:r>
          </a:p>
          <a:p>
            <a:r>
              <a:rPr lang="en-US" sz="3200" dirty="0" smtClean="0">
                <a:latin typeface="Arial Rounded MT Bold" panose="020F0704030504030204" pitchFamily="34" charset="0"/>
                <a:ea typeface="CreativeFonts1" panose="02000603000000000000" pitchFamily="2" charset="0"/>
                <a:hlinkClick r:id="rId4"/>
              </a:rPr>
              <a:t>http</a:t>
            </a:r>
            <a:r>
              <a:rPr lang="en-US" sz="3200" dirty="0">
                <a:latin typeface="Arial Rounded MT Bold" panose="020F0704030504030204" pitchFamily="34" charset="0"/>
                <a:ea typeface="CreativeFonts1" panose="02000603000000000000" pitchFamily="2" charset="0"/>
                <a:hlinkClick r:id="rId4"/>
              </a:rPr>
              <a:t>://project-metis.com</a:t>
            </a:r>
            <a:r>
              <a:rPr lang="en-US" sz="3200" dirty="0" smtClean="0">
                <a:latin typeface="Arial Rounded MT Bold" panose="020F0704030504030204" pitchFamily="34" charset="0"/>
                <a:ea typeface="CreativeFonts1" panose="02000603000000000000" pitchFamily="2" charset="0"/>
                <a:hlinkClick r:id="rId4"/>
              </a:rPr>
              <a:t>/</a:t>
            </a:r>
            <a:endParaRPr lang="en-US" sz="3200" dirty="0" smtClean="0">
              <a:latin typeface="Arial Rounded MT Bold" panose="020F0704030504030204" pitchFamily="34" charset="0"/>
              <a:ea typeface="CreativeFonts1" panose="02000603000000000000" pitchFamily="2" charset="0"/>
            </a:endParaRPr>
          </a:p>
          <a:p>
            <a:r>
              <a:rPr lang="en-US" sz="2000" dirty="0">
                <a:ea typeface="CreativeFonts1" panose="02000603000000000000" pitchFamily="2" charset="0"/>
              </a:rPr>
              <a:t>&gt;</a:t>
            </a:r>
            <a:r>
              <a:rPr lang="en-US" sz="2000" dirty="0" smtClean="0">
                <a:ea typeface="CreativeFonts1" panose="02000603000000000000" pitchFamily="2" charset="0"/>
              </a:rPr>
              <a:t>Option to turn off computer voice narration at the top of screen</a:t>
            </a:r>
          </a:p>
          <a:p>
            <a:endParaRPr lang="en-US" sz="1200" dirty="0">
              <a:ea typeface="CreativeFonts1" panose="02000603000000000000" pitchFamily="2" charset="0"/>
            </a:endParaRPr>
          </a:p>
          <a:p>
            <a:r>
              <a:rPr lang="en-US" sz="3200" dirty="0">
                <a:latin typeface="Arial Rounded MT Bold" panose="020F0704030504030204" pitchFamily="34" charset="0"/>
                <a:ea typeface="CreativeFonts1" panose="02000603000000000000" pitchFamily="2" charset="0"/>
              </a:rPr>
              <a:t>*Online Planetarium</a:t>
            </a:r>
          </a:p>
          <a:p>
            <a:r>
              <a:rPr lang="en-US" sz="3200" dirty="0" smtClean="0">
                <a:latin typeface="Arial Rounded MT Bold" panose="020F0704030504030204" pitchFamily="34" charset="0"/>
                <a:ea typeface="CreativeFonts1" panose="02000603000000000000" pitchFamily="2" charset="0"/>
                <a:hlinkClick r:id="rId5"/>
              </a:rPr>
              <a:t>http</a:t>
            </a:r>
            <a:r>
              <a:rPr lang="en-US" sz="3200" dirty="0">
                <a:latin typeface="Arial Rounded MT Bold" panose="020F0704030504030204" pitchFamily="34" charset="0"/>
                <a:ea typeface="CreativeFonts1" panose="02000603000000000000" pitchFamily="2" charset="0"/>
                <a:hlinkClick r:id="rId5"/>
              </a:rPr>
              <a:t>://neave.com/planetarium</a:t>
            </a:r>
            <a:r>
              <a:rPr lang="en-US" sz="3200" dirty="0" smtClean="0">
                <a:latin typeface="Arial Rounded MT Bold" panose="020F0704030504030204" pitchFamily="34" charset="0"/>
                <a:ea typeface="CreativeFonts1" panose="02000603000000000000" pitchFamily="2" charset="0"/>
                <a:hlinkClick r:id="rId5"/>
              </a:rPr>
              <a:t>/</a:t>
            </a:r>
            <a:endParaRPr lang="en-US" sz="3200" dirty="0" smtClean="0">
              <a:latin typeface="Arial Rounded MT Bold" panose="020F0704030504030204" pitchFamily="34" charset="0"/>
              <a:ea typeface="CreativeFonts1" panose="02000603000000000000" pitchFamily="2" charset="0"/>
            </a:endParaRPr>
          </a:p>
          <a:p>
            <a:endParaRPr lang="en-US" sz="1050" dirty="0">
              <a:latin typeface="Arial Rounded MT Bold" panose="020F0704030504030204" pitchFamily="34" charset="0"/>
              <a:ea typeface="CreativeFonts1" panose="02000603000000000000" pitchFamily="2" charset="0"/>
            </a:endParaRPr>
          </a:p>
          <a:p>
            <a:r>
              <a:rPr lang="en-US" sz="3200" dirty="0">
                <a:latin typeface="Arial Rounded MT Bold" panose="020F0704030504030204" pitchFamily="34" charset="0"/>
                <a:ea typeface="CreativeFonts1" panose="02000603000000000000" pitchFamily="2" charset="0"/>
              </a:rPr>
              <a:t>*Explore Mars</a:t>
            </a:r>
          </a:p>
          <a:p>
            <a:r>
              <a:rPr lang="en-US" sz="3200" dirty="0" smtClean="0">
                <a:latin typeface="Arial Rounded MT Bold" panose="020F0704030504030204" pitchFamily="34" charset="0"/>
                <a:ea typeface="CreativeFonts1" panose="02000603000000000000" pitchFamily="2" charset="0"/>
                <a:hlinkClick r:id="rId6"/>
              </a:rPr>
              <a:t>http</a:t>
            </a:r>
            <a:r>
              <a:rPr lang="en-US" sz="3200" dirty="0">
                <a:latin typeface="Arial Rounded MT Bold" panose="020F0704030504030204" pitchFamily="34" charset="0"/>
                <a:ea typeface="CreativeFonts1" panose="02000603000000000000" pitchFamily="2" charset="0"/>
                <a:hlinkClick r:id="rId6"/>
              </a:rPr>
              <a:t>://www.exploremars.org</a:t>
            </a:r>
            <a:r>
              <a:rPr lang="en-US" sz="3200" dirty="0" smtClean="0">
                <a:latin typeface="Arial Rounded MT Bold" panose="020F0704030504030204" pitchFamily="34" charset="0"/>
                <a:ea typeface="CreativeFonts1" panose="02000603000000000000" pitchFamily="2" charset="0"/>
                <a:hlinkClick r:id="rId6"/>
              </a:rPr>
              <a:t>/</a:t>
            </a:r>
            <a:endParaRPr lang="en-US" sz="3200" dirty="0" smtClean="0">
              <a:latin typeface="Arial Rounded MT Bold" panose="020F0704030504030204" pitchFamily="34" charset="0"/>
              <a:ea typeface="CreativeFonts1" panose="02000603000000000000" pitchFamily="2" charset="0"/>
            </a:endParaRPr>
          </a:p>
        </p:txBody>
      </p:sp>
    </p:spTree>
    <p:extLst>
      <p:ext uri="{BB962C8B-B14F-4D97-AF65-F5344CB8AC3E}">
        <p14:creationId xmlns:p14="http://schemas.microsoft.com/office/powerpoint/2010/main" val="282530438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9" name="Rounded Rectangle 8"/>
          <p:cNvSpPr/>
          <p:nvPr/>
        </p:nvSpPr>
        <p:spPr>
          <a:xfrm>
            <a:off x="762000" y="1905000"/>
            <a:ext cx="7543800" cy="4724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0" name="TextBox 9"/>
          <p:cNvSpPr txBox="1"/>
          <p:nvPr/>
        </p:nvSpPr>
        <p:spPr>
          <a:xfrm>
            <a:off x="990600" y="520868"/>
            <a:ext cx="70104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 </a:t>
            </a:r>
            <a:r>
              <a:rPr lang="en-US" sz="5400" dirty="0" smtClean="0">
                <a:latin typeface="CreativeFonts1" panose="02000603000000000000" pitchFamily="2" charset="0"/>
                <a:ea typeface="CreativeFonts1" panose="02000603000000000000" pitchFamily="2" charset="0"/>
              </a:rPr>
              <a:t>Virtual Field Trips</a:t>
            </a:r>
            <a:endParaRPr lang="en-US" sz="5400" dirty="0">
              <a:latin typeface="CreativeFonts1" panose="02000603000000000000" pitchFamily="2" charset="0"/>
              <a:ea typeface="CreativeFonts1" panose="02000603000000000000" pitchFamily="2" charset="0"/>
            </a:endParaRPr>
          </a:p>
        </p:txBody>
      </p:sp>
      <p:sp>
        <p:nvSpPr>
          <p:cNvPr id="11" name="TextBox 10"/>
          <p:cNvSpPr txBox="1"/>
          <p:nvPr/>
        </p:nvSpPr>
        <p:spPr>
          <a:xfrm>
            <a:off x="952500" y="1905000"/>
            <a:ext cx="7353300" cy="4247317"/>
          </a:xfrm>
          <a:prstGeom prst="rect">
            <a:avLst/>
          </a:prstGeom>
          <a:noFill/>
        </p:spPr>
        <p:txBody>
          <a:bodyPr wrap="square" rtlCol="0">
            <a:spAutoFit/>
          </a:bodyPr>
          <a:lstStyle/>
          <a:p>
            <a:r>
              <a:rPr lang="en-US" sz="3200" dirty="0">
                <a:latin typeface="Arial Rounded MT Bold" panose="020F0704030504030204" pitchFamily="34" charset="0"/>
                <a:ea typeface="CreativeFonts1" panose="02000603000000000000" pitchFamily="2" charset="0"/>
                <a:hlinkClick r:id="rId3"/>
              </a:rPr>
              <a:t>http://www.360cities.net</a:t>
            </a:r>
            <a:r>
              <a:rPr lang="en-US" sz="3200" dirty="0" smtClean="0">
                <a:latin typeface="Arial Rounded MT Bold" panose="020F0704030504030204" pitchFamily="34" charset="0"/>
                <a:ea typeface="CreativeFonts1" panose="02000603000000000000" pitchFamily="2" charset="0"/>
                <a:hlinkClick r:id="rId3"/>
              </a:rPr>
              <a:t>/</a:t>
            </a:r>
            <a:endParaRPr lang="en-US" sz="3200" dirty="0" smtClean="0">
              <a:latin typeface="Arial Rounded MT Bold" panose="020F0704030504030204" pitchFamily="34" charset="0"/>
              <a:ea typeface="CreativeFonts1" panose="02000603000000000000" pitchFamily="2" charset="0"/>
            </a:endParaRPr>
          </a:p>
          <a:p>
            <a:r>
              <a:rPr lang="en-US" sz="2000" dirty="0">
                <a:ea typeface="CreativeFonts1" panose="02000603000000000000" pitchFamily="2" charset="0"/>
              </a:rPr>
              <a:t>&gt;</a:t>
            </a:r>
            <a:r>
              <a:rPr lang="en-US" sz="2000" dirty="0" smtClean="0">
                <a:ea typeface="CreativeFonts1" panose="02000603000000000000" pitchFamily="2" charset="0"/>
              </a:rPr>
              <a:t>Take virtual tours of thousands of cities across the globe</a:t>
            </a:r>
          </a:p>
          <a:p>
            <a:endParaRPr lang="en-US" sz="1200" dirty="0">
              <a:ea typeface="CreativeFonts1" panose="02000603000000000000" pitchFamily="2" charset="0"/>
            </a:endParaRPr>
          </a:p>
          <a:p>
            <a:r>
              <a:rPr lang="en-US" sz="2800" dirty="0">
                <a:latin typeface="Arial Rounded MT Bold" panose="020F0704030504030204" pitchFamily="34" charset="0"/>
                <a:ea typeface="CreativeFonts1" panose="02000603000000000000" pitchFamily="2" charset="0"/>
              </a:rPr>
              <a:t>*9/11 Tribute Center</a:t>
            </a:r>
          </a:p>
          <a:p>
            <a:r>
              <a:rPr lang="en-US" sz="2800" dirty="0" smtClean="0">
                <a:latin typeface="Arial Rounded MT Bold" panose="020F0704030504030204" pitchFamily="34" charset="0"/>
                <a:ea typeface="CreativeFonts1" panose="02000603000000000000" pitchFamily="2" charset="0"/>
                <a:hlinkClick r:id="rId4"/>
              </a:rPr>
              <a:t>http</a:t>
            </a:r>
            <a:r>
              <a:rPr lang="en-US" sz="2800" dirty="0">
                <a:latin typeface="Arial Rounded MT Bold" panose="020F0704030504030204" pitchFamily="34" charset="0"/>
                <a:ea typeface="CreativeFonts1" panose="02000603000000000000" pitchFamily="2" charset="0"/>
                <a:hlinkClick r:id="rId4"/>
              </a:rPr>
              <a:t>://tributewtc.org</a:t>
            </a:r>
            <a:r>
              <a:rPr lang="en-US" sz="2800" dirty="0" smtClean="0">
                <a:latin typeface="Arial Rounded MT Bold" panose="020F0704030504030204" pitchFamily="34" charset="0"/>
                <a:ea typeface="CreativeFonts1" panose="02000603000000000000" pitchFamily="2" charset="0"/>
                <a:hlinkClick r:id="rId4"/>
              </a:rPr>
              <a:t>/</a:t>
            </a:r>
            <a:endParaRPr lang="en-US" sz="2800" dirty="0">
              <a:latin typeface="Arial Rounded MT Bold" panose="020F0704030504030204" pitchFamily="34" charset="0"/>
              <a:ea typeface="CreativeFonts1" panose="02000603000000000000" pitchFamily="2" charset="0"/>
            </a:endParaRPr>
          </a:p>
          <a:p>
            <a:endParaRPr lang="en-US" sz="2000" dirty="0">
              <a:latin typeface="Arial Rounded MT Bold" panose="020F0704030504030204" pitchFamily="34" charset="0"/>
              <a:ea typeface="CreativeFonts1" panose="02000603000000000000" pitchFamily="2" charset="0"/>
            </a:endParaRPr>
          </a:p>
          <a:p>
            <a:r>
              <a:rPr lang="en-US" sz="2800" dirty="0">
                <a:latin typeface="Arial Rounded MT Bold" panose="020F0704030504030204" pitchFamily="34" charset="0"/>
                <a:ea typeface="CreativeFonts1" panose="02000603000000000000" pitchFamily="2" charset="0"/>
              </a:rPr>
              <a:t>*African Animal Wildlife live streaming </a:t>
            </a:r>
          </a:p>
          <a:p>
            <a:r>
              <a:rPr lang="en-US" sz="2800" dirty="0" smtClean="0">
                <a:latin typeface="Arial Rounded MT Bold" panose="020F0704030504030204" pitchFamily="34" charset="0"/>
                <a:ea typeface="CreativeFonts1" panose="02000603000000000000" pitchFamily="2" charset="0"/>
                <a:hlinkClick r:id="rId5"/>
              </a:rPr>
              <a:t>http</a:t>
            </a:r>
            <a:r>
              <a:rPr lang="en-US" sz="2800" dirty="0">
                <a:latin typeface="Arial Rounded MT Bold" panose="020F0704030504030204" pitchFamily="34" charset="0"/>
                <a:ea typeface="CreativeFonts1" panose="02000603000000000000" pitchFamily="2" charset="0"/>
                <a:hlinkClick r:id="rId5"/>
              </a:rPr>
              <a:t>://www.africam.com/wildlife</a:t>
            </a:r>
            <a:r>
              <a:rPr lang="en-US" sz="2800" dirty="0" smtClean="0">
                <a:latin typeface="Arial Rounded MT Bold" panose="020F0704030504030204" pitchFamily="34" charset="0"/>
                <a:ea typeface="CreativeFonts1" panose="02000603000000000000" pitchFamily="2" charset="0"/>
                <a:hlinkClick r:id="rId5"/>
              </a:rPr>
              <a:t>/</a:t>
            </a:r>
            <a:endParaRPr lang="en-US" sz="2800" dirty="0" smtClean="0">
              <a:latin typeface="Arial Rounded MT Bold" panose="020F0704030504030204" pitchFamily="34" charset="0"/>
              <a:ea typeface="CreativeFonts1" panose="02000603000000000000" pitchFamily="2" charset="0"/>
            </a:endParaRPr>
          </a:p>
          <a:p>
            <a:endParaRPr lang="en-US" dirty="0">
              <a:latin typeface="Arial Rounded MT Bold" panose="020F0704030504030204" pitchFamily="34" charset="0"/>
              <a:ea typeface="CreativeFonts1" panose="02000603000000000000" pitchFamily="2" charset="0"/>
            </a:endParaRPr>
          </a:p>
          <a:p>
            <a:r>
              <a:rPr lang="en-US" sz="2600" dirty="0">
                <a:latin typeface="Arial Rounded MT Bold" panose="020F0704030504030204" pitchFamily="34" charset="0"/>
                <a:ea typeface="CreativeFonts1" panose="02000603000000000000" pitchFamily="2" charset="0"/>
              </a:rPr>
              <a:t>*San Diego Zoo videos and live animal cams</a:t>
            </a:r>
          </a:p>
          <a:p>
            <a:r>
              <a:rPr lang="en-US" sz="3200" dirty="0" smtClean="0">
                <a:latin typeface="Arial Rounded MT Bold" panose="020F0704030504030204" pitchFamily="34" charset="0"/>
                <a:ea typeface="CreativeFonts1" panose="02000603000000000000" pitchFamily="2" charset="0"/>
                <a:hlinkClick r:id="rId6"/>
              </a:rPr>
              <a:t>http</a:t>
            </a:r>
            <a:r>
              <a:rPr lang="en-US" sz="3200" dirty="0">
                <a:latin typeface="Arial Rounded MT Bold" panose="020F0704030504030204" pitchFamily="34" charset="0"/>
                <a:ea typeface="CreativeFonts1" panose="02000603000000000000" pitchFamily="2" charset="0"/>
                <a:hlinkClick r:id="rId6"/>
              </a:rPr>
              <a:t>://</a:t>
            </a:r>
            <a:r>
              <a:rPr lang="en-US" sz="3200" dirty="0" smtClean="0">
                <a:latin typeface="Arial Rounded MT Bold" panose="020F0704030504030204" pitchFamily="34" charset="0"/>
                <a:ea typeface="CreativeFonts1" panose="02000603000000000000" pitchFamily="2" charset="0"/>
                <a:hlinkClick r:id="rId6"/>
              </a:rPr>
              <a:t>zoo.sandiegozoo.org/videos</a:t>
            </a:r>
            <a:endParaRPr lang="en-US" sz="3200" dirty="0" smtClean="0">
              <a:latin typeface="Arial Rounded MT Bold" panose="020F0704030504030204" pitchFamily="34" charset="0"/>
              <a:ea typeface="CreativeFonts1" panose="02000603000000000000" pitchFamily="2" charset="0"/>
            </a:endParaRPr>
          </a:p>
        </p:txBody>
      </p:sp>
    </p:spTree>
    <p:extLst>
      <p:ext uri="{BB962C8B-B14F-4D97-AF65-F5344CB8AC3E}">
        <p14:creationId xmlns:p14="http://schemas.microsoft.com/office/powerpoint/2010/main" val="212776994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9" name="Rounded Rectangle 8"/>
          <p:cNvSpPr/>
          <p:nvPr/>
        </p:nvSpPr>
        <p:spPr>
          <a:xfrm>
            <a:off x="762000" y="2057400"/>
            <a:ext cx="7543800" cy="45720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0" name="TextBox 9"/>
          <p:cNvSpPr txBox="1"/>
          <p:nvPr/>
        </p:nvSpPr>
        <p:spPr>
          <a:xfrm>
            <a:off x="990600" y="520868"/>
            <a:ext cx="70104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 </a:t>
            </a:r>
            <a:r>
              <a:rPr lang="en-US" sz="5400" dirty="0" smtClean="0">
                <a:latin typeface="CreativeFonts1" panose="02000603000000000000" pitchFamily="2" charset="0"/>
                <a:ea typeface="CreativeFonts1" panose="02000603000000000000" pitchFamily="2" charset="0"/>
              </a:rPr>
              <a:t>Virtual Field Trips</a:t>
            </a:r>
            <a:endParaRPr lang="en-US" sz="5400" dirty="0">
              <a:latin typeface="CreativeFonts1" panose="02000603000000000000" pitchFamily="2" charset="0"/>
              <a:ea typeface="CreativeFonts1" panose="02000603000000000000" pitchFamily="2" charset="0"/>
            </a:endParaRPr>
          </a:p>
        </p:txBody>
      </p:sp>
      <p:sp>
        <p:nvSpPr>
          <p:cNvPr id="11" name="TextBox 10"/>
          <p:cNvSpPr txBox="1"/>
          <p:nvPr/>
        </p:nvSpPr>
        <p:spPr>
          <a:xfrm>
            <a:off x="952500" y="2209800"/>
            <a:ext cx="7353300" cy="3885679"/>
          </a:xfrm>
          <a:prstGeom prst="rect">
            <a:avLst/>
          </a:prstGeom>
          <a:noFill/>
        </p:spPr>
        <p:txBody>
          <a:bodyPr wrap="square" rtlCol="0">
            <a:spAutoFit/>
          </a:bodyPr>
          <a:lstStyle/>
          <a:p>
            <a:r>
              <a:rPr lang="en-US" sz="3200" dirty="0">
                <a:latin typeface="Arial Rounded MT Bold" panose="020F0704030504030204" pitchFamily="34" charset="0"/>
                <a:ea typeface="CreativeFonts1" panose="02000603000000000000" pitchFamily="2" charset="0"/>
                <a:hlinkClick r:id="rId3"/>
              </a:rPr>
              <a:t>http://www.airpano.com</a:t>
            </a:r>
            <a:r>
              <a:rPr lang="en-US" sz="3200" dirty="0" smtClean="0">
                <a:latin typeface="Arial Rounded MT Bold" panose="020F0704030504030204" pitchFamily="34" charset="0"/>
                <a:ea typeface="CreativeFonts1" panose="02000603000000000000" pitchFamily="2" charset="0"/>
                <a:hlinkClick r:id="rId3"/>
              </a:rPr>
              <a:t>/</a:t>
            </a:r>
            <a:endParaRPr lang="en-US" sz="3200" dirty="0" smtClean="0">
              <a:latin typeface="Arial Rounded MT Bold" panose="020F0704030504030204" pitchFamily="34" charset="0"/>
              <a:ea typeface="CreativeFonts1" panose="02000603000000000000" pitchFamily="2" charset="0"/>
            </a:endParaRPr>
          </a:p>
          <a:p>
            <a:r>
              <a:rPr lang="en-US" sz="2000" dirty="0">
                <a:ea typeface="CreativeFonts1" panose="02000603000000000000" pitchFamily="2" charset="0"/>
              </a:rPr>
              <a:t>&gt;</a:t>
            </a:r>
            <a:r>
              <a:rPr lang="en-US" sz="2000" dirty="0" smtClean="0">
                <a:ea typeface="CreativeFonts1" panose="02000603000000000000" pitchFamily="2" charset="0"/>
              </a:rPr>
              <a:t>Take </a:t>
            </a:r>
            <a:r>
              <a:rPr lang="en-US" sz="2000" dirty="0">
                <a:ea typeface="CreativeFonts1" panose="02000603000000000000" pitchFamily="2" charset="0"/>
              </a:rPr>
              <a:t>virtual tours of thousands of cities across the globe</a:t>
            </a:r>
          </a:p>
          <a:p>
            <a:endParaRPr lang="en-US" sz="2000" dirty="0">
              <a:ea typeface="CreativeFonts1" panose="02000603000000000000" pitchFamily="2" charset="0"/>
            </a:endParaRPr>
          </a:p>
          <a:p>
            <a:r>
              <a:rPr lang="en-US" sz="3200" dirty="0">
                <a:latin typeface="Arial Rounded MT Bold" panose="020F0704030504030204" pitchFamily="34" charset="0"/>
                <a:ea typeface="CreativeFonts1" panose="02000603000000000000" pitchFamily="2" charset="0"/>
              </a:rPr>
              <a:t>*Explore the Arctic</a:t>
            </a:r>
          </a:p>
          <a:p>
            <a:r>
              <a:rPr lang="en-US" sz="3200" dirty="0" smtClean="0">
                <a:latin typeface="Arial Rounded MT Bold" panose="020F0704030504030204" pitchFamily="34" charset="0"/>
                <a:ea typeface="CreativeFonts1" panose="02000603000000000000" pitchFamily="2" charset="0"/>
                <a:hlinkClick r:id="rId4"/>
              </a:rPr>
              <a:t>http</a:t>
            </a:r>
            <a:r>
              <a:rPr lang="en-US" sz="3200" dirty="0">
                <a:latin typeface="Arial Rounded MT Bold" panose="020F0704030504030204" pitchFamily="34" charset="0"/>
                <a:ea typeface="CreativeFonts1" panose="02000603000000000000" pitchFamily="2" charset="0"/>
                <a:hlinkClick r:id="rId4"/>
              </a:rPr>
              <a:t>://polarhusky.com</a:t>
            </a:r>
            <a:r>
              <a:rPr lang="en-US" sz="3200" dirty="0" smtClean="0">
                <a:latin typeface="Arial Rounded MT Bold" panose="020F0704030504030204" pitchFamily="34" charset="0"/>
                <a:ea typeface="CreativeFonts1" panose="02000603000000000000" pitchFamily="2" charset="0"/>
                <a:hlinkClick r:id="rId4"/>
              </a:rPr>
              <a:t>/</a:t>
            </a:r>
            <a:endParaRPr lang="en-US" sz="3200" dirty="0" smtClean="0">
              <a:latin typeface="Arial Rounded MT Bold" panose="020F0704030504030204" pitchFamily="34" charset="0"/>
              <a:ea typeface="CreativeFonts1" panose="02000603000000000000" pitchFamily="2" charset="0"/>
            </a:endParaRPr>
          </a:p>
          <a:p>
            <a:endParaRPr lang="en-US" sz="2800" dirty="0">
              <a:latin typeface="Arial Rounded MT Bold" panose="020F0704030504030204" pitchFamily="34" charset="0"/>
              <a:ea typeface="CreativeFonts1" panose="02000603000000000000" pitchFamily="2" charset="0"/>
            </a:endParaRPr>
          </a:p>
          <a:p>
            <a:r>
              <a:rPr lang="en-US" sz="3200" dirty="0">
                <a:latin typeface="Arial Rounded MT Bold" panose="020F0704030504030204" pitchFamily="34" charset="0"/>
                <a:ea typeface="CreativeFonts1" panose="02000603000000000000" pitchFamily="2" charset="0"/>
              </a:rPr>
              <a:t>*Explore Ancient Egypt</a:t>
            </a:r>
          </a:p>
          <a:p>
            <a:r>
              <a:rPr lang="en-US" sz="2000" dirty="0" smtClean="0">
                <a:latin typeface="Arial Rounded MT Bold" panose="020F0704030504030204" pitchFamily="34" charset="0"/>
                <a:ea typeface="CreativeFonts1" panose="02000603000000000000" pitchFamily="2" charset="0"/>
                <a:hlinkClick r:id="rId5"/>
              </a:rPr>
              <a:t>http</a:t>
            </a:r>
            <a:r>
              <a:rPr lang="en-US" sz="2000" dirty="0">
                <a:latin typeface="Arial Rounded MT Bold" panose="020F0704030504030204" pitchFamily="34" charset="0"/>
                <a:ea typeface="CreativeFonts1" panose="02000603000000000000" pitchFamily="2" charset="0"/>
                <a:hlinkClick r:id="rId5"/>
              </a:rPr>
              <a:t>://</a:t>
            </a:r>
            <a:r>
              <a:rPr lang="en-US" sz="2000" dirty="0" smtClean="0">
                <a:latin typeface="Arial Rounded MT Bold" panose="020F0704030504030204" pitchFamily="34" charset="0"/>
                <a:ea typeface="CreativeFonts1" panose="02000603000000000000" pitchFamily="2" charset="0"/>
                <a:hlinkClick r:id="rId5"/>
              </a:rPr>
              <a:t>www.eternalegypt.org/EternalEgyptWebsiteWeb/HomeServlet?ee_website_action_key=action.display.home</a:t>
            </a:r>
            <a:endParaRPr lang="en-US" sz="2000" dirty="0" smtClean="0">
              <a:latin typeface="Arial Rounded MT Bold" panose="020F0704030504030204" pitchFamily="34" charset="0"/>
              <a:ea typeface="CreativeFonts1" panose="02000603000000000000" pitchFamily="2" charset="0"/>
            </a:endParaRPr>
          </a:p>
          <a:p>
            <a:endParaRPr lang="en-US" sz="1050" dirty="0">
              <a:ea typeface="CreativeFonts1" panose="02000603000000000000" pitchFamily="2" charset="0"/>
            </a:endParaRPr>
          </a:p>
        </p:txBody>
      </p:sp>
    </p:spTree>
    <p:extLst>
      <p:ext uri="{BB962C8B-B14F-4D97-AF65-F5344CB8AC3E}">
        <p14:creationId xmlns:p14="http://schemas.microsoft.com/office/powerpoint/2010/main" val="200778441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9" name="Rounded Rectangle 8"/>
          <p:cNvSpPr/>
          <p:nvPr/>
        </p:nvSpPr>
        <p:spPr>
          <a:xfrm>
            <a:off x="457200" y="2057400"/>
            <a:ext cx="8229600" cy="45720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0" name="TextBox 9"/>
          <p:cNvSpPr txBox="1"/>
          <p:nvPr/>
        </p:nvSpPr>
        <p:spPr>
          <a:xfrm>
            <a:off x="762000" y="520868"/>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 </a:t>
            </a:r>
            <a:r>
              <a:rPr lang="en-US" sz="4400" dirty="0" smtClean="0">
                <a:latin typeface="CreativeFonts1" panose="02000603000000000000" pitchFamily="2" charset="0"/>
                <a:ea typeface="CreativeFonts1" panose="02000603000000000000" pitchFamily="2" charset="0"/>
              </a:rPr>
              <a:t>Art/Museum </a:t>
            </a:r>
            <a:r>
              <a:rPr lang="en-US" sz="4000" dirty="0" smtClean="0">
                <a:latin typeface="CreativeFonts1" panose="02000603000000000000" pitchFamily="2" charset="0"/>
                <a:ea typeface="CreativeFonts1" panose="02000603000000000000" pitchFamily="2" charset="0"/>
              </a:rPr>
              <a:t>Virtual Field Trips</a:t>
            </a:r>
            <a:endParaRPr lang="en-US" sz="4000" dirty="0">
              <a:latin typeface="CreativeFonts1" panose="02000603000000000000" pitchFamily="2" charset="0"/>
              <a:ea typeface="CreativeFonts1" panose="02000603000000000000" pitchFamily="2" charset="0"/>
            </a:endParaRPr>
          </a:p>
        </p:txBody>
      </p:sp>
      <p:sp>
        <p:nvSpPr>
          <p:cNvPr id="12" name="TextBox 11"/>
          <p:cNvSpPr txBox="1"/>
          <p:nvPr/>
        </p:nvSpPr>
        <p:spPr>
          <a:xfrm>
            <a:off x="762000" y="2154896"/>
            <a:ext cx="7924800" cy="4685898"/>
          </a:xfrm>
          <a:prstGeom prst="rect">
            <a:avLst/>
          </a:prstGeom>
          <a:noFill/>
        </p:spPr>
        <p:txBody>
          <a:bodyPr wrap="square" rtlCol="0">
            <a:spAutoFit/>
          </a:bodyPr>
          <a:lstStyle/>
          <a:p>
            <a:r>
              <a:rPr lang="en-US" sz="2400" dirty="0">
                <a:latin typeface="Arial Rounded MT Bold" panose="020F0704030504030204" pitchFamily="34" charset="0"/>
                <a:ea typeface="CreativeFonts1" panose="02000603000000000000" pitchFamily="2" charset="0"/>
              </a:rPr>
              <a:t>*Google Art Project</a:t>
            </a:r>
          </a:p>
          <a:p>
            <a:r>
              <a:rPr lang="en-US" sz="2400" dirty="0" smtClean="0">
                <a:latin typeface="Arial Rounded MT Bold" panose="020F0704030504030204" pitchFamily="34" charset="0"/>
                <a:ea typeface="CreativeFonts1" panose="02000603000000000000" pitchFamily="2" charset="0"/>
                <a:hlinkClick r:id="rId3"/>
              </a:rPr>
              <a:t>https</a:t>
            </a:r>
            <a:r>
              <a:rPr lang="en-US" sz="2400" dirty="0">
                <a:latin typeface="Arial Rounded MT Bold" panose="020F0704030504030204" pitchFamily="34" charset="0"/>
                <a:ea typeface="CreativeFonts1" panose="02000603000000000000" pitchFamily="2" charset="0"/>
                <a:hlinkClick r:id="rId3"/>
              </a:rPr>
              <a:t>://</a:t>
            </a:r>
            <a:r>
              <a:rPr lang="en-US" sz="2400" dirty="0" smtClean="0">
                <a:latin typeface="Arial Rounded MT Bold" panose="020F0704030504030204" pitchFamily="34" charset="0"/>
                <a:ea typeface="CreativeFonts1" panose="02000603000000000000" pitchFamily="2" charset="0"/>
                <a:hlinkClick r:id="rId3"/>
              </a:rPr>
              <a:t>www.google.com/culturalinstitute/project/art-project</a:t>
            </a:r>
            <a:endParaRPr lang="en-US" sz="2400" dirty="0" smtClean="0">
              <a:latin typeface="Arial Rounded MT Bold" panose="020F0704030504030204" pitchFamily="34" charset="0"/>
              <a:ea typeface="CreativeFonts1" panose="02000603000000000000" pitchFamily="2" charset="0"/>
            </a:endParaRPr>
          </a:p>
          <a:p>
            <a:endParaRPr lang="en-US" sz="2400" dirty="0">
              <a:latin typeface="Arial Rounded MT Bold" panose="020F0704030504030204" pitchFamily="34" charset="0"/>
              <a:ea typeface="CreativeFonts1" panose="02000603000000000000" pitchFamily="2" charset="0"/>
            </a:endParaRPr>
          </a:p>
          <a:p>
            <a:r>
              <a:rPr lang="en-US" sz="2400" dirty="0">
                <a:latin typeface="Arial Rounded MT Bold" panose="020F0704030504030204" pitchFamily="34" charset="0"/>
                <a:ea typeface="CreativeFonts1" panose="02000603000000000000" pitchFamily="2" charset="0"/>
              </a:rPr>
              <a:t>*The Louvre</a:t>
            </a:r>
          </a:p>
          <a:p>
            <a:r>
              <a:rPr lang="en-US" sz="2400" dirty="0" smtClean="0">
                <a:latin typeface="Arial Rounded MT Bold" panose="020F0704030504030204" pitchFamily="34" charset="0"/>
                <a:ea typeface="CreativeFonts1" panose="02000603000000000000" pitchFamily="2" charset="0"/>
                <a:hlinkClick r:id="rId4"/>
              </a:rPr>
              <a:t>http</a:t>
            </a:r>
            <a:r>
              <a:rPr lang="en-US" sz="2400" dirty="0">
                <a:latin typeface="Arial Rounded MT Bold" panose="020F0704030504030204" pitchFamily="34" charset="0"/>
                <a:ea typeface="CreativeFonts1" panose="02000603000000000000" pitchFamily="2" charset="0"/>
                <a:hlinkClick r:id="rId4"/>
              </a:rPr>
              <a:t>://www.louvre.fr</a:t>
            </a:r>
            <a:r>
              <a:rPr lang="en-US" sz="2400" dirty="0" smtClean="0">
                <a:latin typeface="Arial Rounded MT Bold" panose="020F0704030504030204" pitchFamily="34" charset="0"/>
                <a:ea typeface="CreativeFonts1" panose="02000603000000000000" pitchFamily="2" charset="0"/>
                <a:hlinkClick r:id="rId4"/>
              </a:rPr>
              <a:t>/</a:t>
            </a:r>
            <a:endParaRPr lang="en-US" sz="2400" dirty="0" smtClean="0">
              <a:latin typeface="Arial Rounded MT Bold" panose="020F0704030504030204" pitchFamily="34" charset="0"/>
              <a:ea typeface="CreativeFonts1" panose="02000603000000000000" pitchFamily="2" charset="0"/>
            </a:endParaRPr>
          </a:p>
          <a:p>
            <a:endParaRPr lang="en-US" sz="2400" dirty="0">
              <a:latin typeface="Arial Rounded MT Bold" panose="020F0704030504030204" pitchFamily="34" charset="0"/>
              <a:ea typeface="CreativeFonts1" panose="02000603000000000000" pitchFamily="2" charset="0"/>
            </a:endParaRPr>
          </a:p>
          <a:p>
            <a:r>
              <a:rPr lang="en-US" sz="2400" dirty="0">
                <a:latin typeface="Arial Rounded MT Bold" panose="020F0704030504030204" pitchFamily="34" charset="0"/>
                <a:ea typeface="CreativeFonts1" panose="02000603000000000000" pitchFamily="2" charset="0"/>
              </a:rPr>
              <a:t>*Natural History Museum</a:t>
            </a:r>
          </a:p>
          <a:p>
            <a:r>
              <a:rPr lang="en-US" sz="2400" dirty="0" smtClean="0">
                <a:latin typeface="Arial Rounded MT Bold" panose="020F0704030504030204" pitchFamily="34" charset="0"/>
                <a:ea typeface="CreativeFonts1" panose="02000603000000000000" pitchFamily="2" charset="0"/>
                <a:hlinkClick r:id="rId5"/>
              </a:rPr>
              <a:t>http</a:t>
            </a:r>
            <a:r>
              <a:rPr lang="en-US" sz="2400" dirty="0">
                <a:latin typeface="Arial Rounded MT Bold" panose="020F0704030504030204" pitchFamily="34" charset="0"/>
                <a:ea typeface="CreativeFonts1" panose="02000603000000000000" pitchFamily="2" charset="0"/>
                <a:hlinkClick r:id="rId5"/>
              </a:rPr>
              <a:t>://naturalhistory.si.edu</a:t>
            </a:r>
            <a:r>
              <a:rPr lang="en-US" sz="2400" dirty="0" smtClean="0">
                <a:latin typeface="Arial Rounded MT Bold" panose="020F0704030504030204" pitchFamily="34" charset="0"/>
                <a:ea typeface="CreativeFonts1" panose="02000603000000000000" pitchFamily="2" charset="0"/>
                <a:hlinkClick r:id="rId5"/>
              </a:rPr>
              <a:t>/</a:t>
            </a:r>
            <a:endParaRPr lang="en-US" sz="2400" dirty="0" smtClean="0">
              <a:latin typeface="Arial Rounded MT Bold" panose="020F0704030504030204" pitchFamily="34" charset="0"/>
              <a:ea typeface="CreativeFonts1" panose="02000603000000000000" pitchFamily="2" charset="0"/>
            </a:endParaRPr>
          </a:p>
          <a:p>
            <a:endParaRPr lang="en-US" sz="2400" dirty="0">
              <a:latin typeface="Arial Rounded MT Bold" panose="020F0704030504030204" pitchFamily="34" charset="0"/>
              <a:ea typeface="CreativeFonts1" panose="02000603000000000000" pitchFamily="2" charset="0"/>
            </a:endParaRPr>
          </a:p>
          <a:p>
            <a:r>
              <a:rPr lang="en-US" sz="2400" dirty="0">
                <a:latin typeface="Arial Rounded MT Bold" panose="020F0704030504030204" pitchFamily="34" charset="0"/>
                <a:ea typeface="CreativeFonts1" panose="02000603000000000000" pitchFamily="2" charset="0"/>
              </a:rPr>
              <a:t>*European Art Museums</a:t>
            </a:r>
          </a:p>
          <a:p>
            <a:r>
              <a:rPr lang="en-US" sz="2400" dirty="0" smtClean="0">
                <a:latin typeface="Arial Rounded MT Bold" panose="020F0704030504030204" pitchFamily="34" charset="0"/>
                <a:ea typeface="CreativeFonts1" panose="02000603000000000000" pitchFamily="2" charset="0"/>
                <a:hlinkClick r:id="rId6"/>
              </a:rPr>
              <a:t>http</a:t>
            </a:r>
            <a:r>
              <a:rPr lang="en-US" sz="2400" dirty="0">
                <a:latin typeface="Arial Rounded MT Bold" panose="020F0704030504030204" pitchFamily="34" charset="0"/>
                <a:ea typeface="CreativeFonts1" panose="02000603000000000000" pitchFamily="2" charset="0"/>
                <a:hlinkClick r:id="rId6"/>
              </a:rPr>
              <a:t>://www.europeanvirtualmuseum.it</a:t>
            </a:r>
            <a:r>
              <a:rPr lang="en-US" sz="2400" dirty="0" smtClean="0">
                <a:latin typeface="Arial Rounded MT Bold" panose="020F0704030504030204" pitchFamily="34" charset="0"/>
                <a:ea typeface="CreativeFonts1" panose="02000603000000000000" pitchFamily="2" charset="0"/>
                <a:hlinkClick r:id="rId6"/>
              </a:rPr>
              <a:t>/</a:t>
            </a:r>
            <a:endParaRPr lang="en-US" sz="2400" dirty="0" smtClean="0">
              <a:latin typeface="Arial Rounded MT Bold" panose="020F0704030504030204" pitchFamily="34" charset="0"/>
              <a:ea typeface="CreativeFonts1" panose="02000603000000000000" pitchFamily="2" charset="0"/>
            </a:endParaRPr>
          </a:p>
          <a:p>
            <a:endParaRPr lang="en-US" sz="1050" dirty="0">
              <a:ea typeface="CreativeFonts1" panose="02000603000000000000" pitchFamily="2" charset="0"/>
            </a:endParaRPr>
          </a:p>
        </p:txBody>
      </p:sp>
    </p:spTree>
    <p:extLst>
      <p:ext uri="{BB962C8B-B14F-4D97-AF65-F5344CB8AC3E}">
        <p14:creationId xmlns:p14="http://schemas.microsoft.com/office/powerpoint/2010/main" val="428778155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9" name="Rounded Rectangle 8"/>
          <p:cNvSpPr/>
          <p:nvPr/>
        </p:nvSpPr>
        <p:spPr>
          <a:xfrm>
            <a:off x="762000" y="2057400"/>
            <a:ext cx="7848600" cy="45720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0" name="TextBox 9"/>
          <p:cNvSpPr txBox="1"/>
          <p:nvPr/>
        </p:nvSpPr>
        <p:spPr>
          <a:xfrm>
            <a:off x="990600" y="520868"/>
            <a:ext cx="70104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 </a:t>
            </a:r>
            <a:r>
              <a:rPr lang="en-US" sz="5400" dirty="0" smtClean="0">
                <a:latin typeface="CreativeFonts1" panose="02000603000000000000" pitchFamily="2" charset="0"/>
                <a:ea typeface="CreativeFonts1" panose="02000603000000000000" pitchFamily="2" charset="0"/>
              </a:rPr>
              <a:t>Virtual Field Trips</a:t>
            </a:r>
            <a:endParaRPr lang="en-US" sz="5400" dirty="0">
              <a:latin typeface="CreativeFonts1" panose="02000603000000000000" pitchFamily="2" charset="0"/>
              <a:ea typeface="CreativeFonts1" panose="02000603000000000000" pitchFamily="2" charset="0"/>
            </a:endParaRPr>
          </a:p>
        </p:txBody>
      </p:sp>
      <p:sp>
        <p:nvSpPr>
          <p:cNvPr id="11" name="TextBox 10"/>
          <p:cNvSpPr txBox="1"/>
          <p:nvPr/>
        </p:nvSpPr>
        <p:spPr>
          <a:xfrm>
            <a:off x="952500" y="2209800"/>
            <a:ext cx="7162800" cy="1461939"/>
          </a:xfrm>
          <a:prstGeom prst="rect">
            <a:avLst/>
          </a:prstGeom>
          <a:noFill/>
        </p:spPr>
        <p:txBody>
          <a:bodyPr wrap="square" rtlCol="0">
            <a:spAutoFit/>
          </a:bodyPr>
          <a:lstStyle/>
          <a:p>
            <a:endParaRPr lang="en-US" sz="3300" dirty="0" smtClean="0">
              <a:latin typeface="Arial Rounded MT Bold" panose="020F0704030504030204" pitchFamily="34" charset="0"/>
              <a:ea typeface="CreativeFonts1" panose="02000603000000000000" pitchFamily="2" charset="0"/>
            </a:endParaRPr>
          </a:p>
          <a:p>
            <a:endParaRPr lang="en-US" sz="4000" dirty="0">
              <a:latin typeface="Arial Rounded MT Bold" panose="020F0704030504030204" pitchFamily="34" charset="0"/>
              <a:ea typeface="CreativeFonts1" panose="02000603000000000000" pitchFamily="2" charset="0"/>
            </a:endParaRPr>
          </a:p>
          <a:p>
            <a:endParaRPr lang="en-US" sz="1600" dirty="0" smtClean="0">
              <a:latin typeface="Arial Rounded MT Bold" panose="020F0704030504030204" pitchFamily="34" charset="0"/>
              <a:ea typeface="CreativeFonts1" panose="02000603000000000000" pitchFamily="2" charset="0"/>
            </a:endParaRPr>
          </a:p>
        </p:txBody>
      </p:sp>
      <p:sp>
        <p:nvSpPr>
          <p:cNvPr id="12" name="TextBox 11"/>
          <p:cNvSpPr txBox="1"/>
          <p:nvPr/>
        </p:nvSpPr>
        <p:spPr>
          <a:xfrm>
            <a:off x="762000" y="2209800"/>
            <a:ext cx="8077200" cy="2716128"/>
          </a:xfrm>
          <a:prstGeom prst="rect">
            <a:avLst/>
          </a:prstGeom>
          <a:noFill/>
        </p:spPr>
        <p:txBody>
          <a:bodyPr wrap="square" rtlCol="0">
            <a:spAutoFit/>
          </a:bodyPr>
          <a:lstStyle/>
          <a:p>
            <a:r>
              <a:rPr lang="en-US" sz="3200" dirty="0">
                <a:latin typeface="Arial Rounded MT Bold" panose="020F0704030504030204" pitchFamily="34" charset="0"/>
                <a:ea typeface="CreativeFonts1" panose="02000603000000000000" pitchFamily="2" charset="0"/>
              </a:rPr>
              <a:t>*Explore the Taj Mahal</a:t>
            </a:r>
          </a:p>
          <a:p>
            <a:r>
              <a:rPr lang="en-US" sz="3200" dirty="0" smtClean="0">
                <a:latin typeface="Arial Rounded MT Bold" panose="020F0704030504030204" pitchFamily="34" charset="0"/>
                <a:ea typeface="CreativeFonts1" panose="02000603000000000000" pitchFamily="2" charset="0"/>
                <a:hlinkClick r:id="rId3"/>
              </a:rPr>
              <a:t>http</a:t>
            </a:r>
            <a:r>
              <a:rPr lang="en-US" sz="3200" dirty="0">
                <a:latin typeface="Arial Rounded MT Bold" panose="020F0704030504030204" pitchFamily="34" charset="0"/>
                <a:ea typeface="CreativeFonts1" panose="02000603000000000000" pitchFamily="2" charset="0"/>
                <a:hlinkClick r:id="rId3"/>
              </a:rPr>
              <a:t>://www.taj-mahal.net</a:t>
            </a:r>
            <a:r>
              <a:rPr lang="en-US" sz="3200" dirty="0" smtClean="0">
                <a:latin typeface="Arial Rounded MT Bold" panose="020F0704030504030204" pitchFamily="34" charset="0"/>
                <a:ea typeface="CreativeFonts1" panose="02000603000000000000" pitchFamily="2" charset="0"/>
                <a:hlinkClick r:id="rId3"/>
              </a:rPr>
              <a:t>/</a:t>
            </a:r>
            <a:endParaRPr lang="en-US" sz="3200" dirty="0" smtClean="0">
              <a:latin typeface="Arial Rounded MT Bold" panose="020F0704030504030204" pitchFamily="34" charset="0"/>
              <a:ea typeface="CreativeFonts1" panose="02000603000000000000" pitchFamily="2" charset="0"/>
            </a:endParaRPr>
          </a:p>
          <a:p>
            <a:endParaRPr lang="en-US" sz="3200" dirty="0">
              <a:latin typeface="Arial Rounded MT Bold" panose="020F0704030504030204" pitchFamily="34" charset="0"/>
              <a:ea typeface="CreativeFonts1" panose="02000603000000000000" pitchFamily="2" charset="0"/>
            </a:endParaRPr>
          </a:p>
          <a:p>
            <a:r>
              <a:rPr lang="en-US" sz="3200" dirty="0">
                <a:latin typeface="Arial Rounded MT Bold" panose="020F0704030504030204" pitchFamily="34" charset="0"/>
                <a:ea typeface="CreativeFonts1" panose="02000603000000000000" pitchFamily="2" charset="0"/>
              </a:rPr>
              <a:t>*Explore Anne Frank’s home</a:t>
            </a:r>
          </a:p>
          <a:p>
            <a:r>
              <a:rPr lang="en-US" sz="3200" dirty="0" smtClean="0">
                <a:latin typeface="Arial Rounded MT Bold" panose="020F0704030504030204" pitchFamily="34" charset="0"/>
                <a:ea typeface="CreativeFonts1" panose="02000603000000000000" pitchFamily="2" charset="0"/>
                <a:hlinkClick r:id="rId4"/>
              </a:rPr>
              <a:t>http</a:t>
            </a:r>
            <a:r>
              <a:rPr lang="en-US" sz="3200" dirty="0">
                <a:latin typeface="Arial Rounded MT Bold" panose="020F0704030504030204" pitchFamily="34" charset="0"/>
                <a:ea typeface="CreativeFonts1" panose="02000603000000000000" pitchFamily="2" charset="0"/>
                <a:hlinkClick r:id="rId4"/>
              </a:rPr>
              <a:t>://annefrank.org/en/subsites/home</a:t>
            </a:r>
            <a:r>
              <a:rPr lang="en-US" sz="3200" dirty="0" smtClean="0">
                <a:latin typeface="Arial Rounded MT Bold" panose="020F0704030504030204" pitchFamily="34" charset="0"/>
                <a:ea typeface="CreativeFonts1" panose="02000603000000000000" pitchFamily="2" charset="0"/>
                <a:hlinkClick r:id="rId4"/>
              </a:rPr>
              <a:t>/</a:t>
            </a:r>
            <a:endParaRPr lang="en-US" sz="3200" dirty="0" smtClean="0">
              <a:latin typeface="Arial Rounded MT Bold" panose="020F0704030504030204" pitchFamily="34" charset="0"/>
              <a:ea typeface="CreativeFonts1" panose="02000603000000000000" pitchFamily="2" charset="0"/>
            </a:endParaRPr>
          </a:p>
          <a:p>
            <a:endParaRPr lang="en-US" sz="1050" dirty="0">
              <a:ea typeface="CreativeFonts1" panose="02000603000000000000" pitchFamily="2" charset="0"/>
            </a:endParaRPr>
          </a:p>
        </p:txBody>
      </p:sp>
    </p:spTree>
    <p:extLst>
      <p:ext uri="{BB962C8B-B14F-4D97-AF65-F5344CB8AC3E}">
        <p14:creationId xmlns:p14="http://schemas.microsoft.com/office/powerpoint/2010/main" val="23386160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8" name="Rounded Rectangle 7"/>
          <p:cNvSpPr/>
          <p:nvPr/>
        </p:nvSpPr>
        <p:spPr>
          <a:xfrm>
            <a:off x="762000" y="381000"/>
            <a:ext cx="7391400" cy="10668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9" name="Rounded Rectangle 8"/>
          <p:cNvSpPr/>
          <p:nvPr/>
        </p:nvSpPr>
        <p:spPr>
          <a:xfrm>
            <a:off x="609600" y="1752600"/>
            <a:ext cx="8001000" cy="48768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0" name="TextBox 9"/>
          <p:cNvSpPr txBox="1"/>
          <p:nvPr/>
        </p:nvSpPr>
        <p:spPr>
          <a:xfrm>
            <a:off x="990600" y="520868"/>
            <a:ext cx="70104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 </a:t>
            </a:r>
            <a:r>
              <a:rPr lang="en-US" sz="5400" dirty="0" smtClean="0">
                <a:latin typeface="CreativeFonts1" panose="02000603000000000000" pitchFamily="2" charset="0"/>
                <a:ea typeface="CreativeFonts1" panose="02000603000000000000" pitchFamily="2" charset="0"/>
              </a:rPr>
              <a:t>Virtual Field Trips</a:t>
            </a:r>
            <a:endParaRPr lang="en-US" sz="5400" dirty="0">
              <a:latin typeface="CreativeFonts1" panose="02000603000000000000" pitchFamily="2" charset="0"/>
              <a:ea typeface="CreativeFonts1" panose="02000603000000000000" pitchFamily="2" charset="0"/>
            </a:endParaRPr>
          </a:p>
        </p:txBody>
      </p:sp>
      <p:sp>
        <p:nvSpPr>
          <p:cNvPr id="11" name="TextBox 10"/>
          <p:cNvSpPr txBox="1"/>
          <p:nvPr/>
        </p:nvSpPr>
        <p:spPr>
          <a:xfrm>
            <a:off x="952500" y="2209800"/>
            <a:ext cx="7162800" cy="1461939"/>
          </a:xfrm>
          <a:prstGeom prst="rect">
            <a:avLst/>
          </a:prstGeom>
          <a:noFill/>
        </p:spPr>
        <p:txBody>
          <a:bodyPr wrap="square" rtlCol="0">
            <a:spAutoFit/>
          </a:bodyPr>
          <a:lstStyle/>
          <a:p>
            <a:endParaRPr lang="en-US" sz="3300" dirty="0" smtClean="0">
              <a:latin typeface="Arial Rounded MT Bold" panose="020F0704030504030204" pitchFamily="34" charset="0"/>
              <a:ea typeface="CreativeFonts1" panose="02000603000000000000" pitchFamily="2" charset="0"/>
            </a:endParaRPr>
          </a:p>
          <a:p>
            <a:endParaRPr lang="en-US" sz="4000" dirty="0">
              <a:latin typeface="Arial Rounded MT Bold" panose="020F0704030504030204" pitchFamily="34" charset="0"/>
              <a:ea typeface="CreativeFonts1" panose="02000603000000000000" pitchFamily="2" charset="0"/>
            </a:endParaRPr>
          </a:p>
          <a:p>
            <a:endParaRPr lang="en-US" sz="1600" dirty="0" smtClean="0">
              <a:latin typeface="Arial Rounded MT Bold" panose="020F0704030504030204" pitchFamily="34" charset="0"/>
              <a:ea typeface="CreativeFonts1" panose="02000603000000000000" pitchFamily="2" charset="0"/>
            </a:endParaRPr>
          </a:p>
        </p:txBody>
      </p:sp>
      <p:sp>
        <p:nvSpPr>
          <p:cNvPr id="12" name="TextBox 11"/>
          <p:cNvSpPr txBox="1"/>
          <p:nvPr/>
        </p:nvSpPr>
        <p:spPr>
          <a:xfrm>
            <a:off x="857250" y="1913045"/>
            <a:ext cx="7505700" cy="3600986"/>
          </a:xfrm>
          <a:prstGeom prst="rect">
            <a:avLst/>
          </a:prstGeom>
          <a:noFill/>
        </p:spPr>
        <p:txBody>
          <a:bodyPr wrap="square" rtlCol="0">
            <a:spAutoFit/>
          </a:bodyPr>
          <a:lstStyle/>
          <a:p>
            <a:r>
              <a:rPr lang="en-US" sz="2800" dirty="0">
                <a:latin typeface="Arial Rounded MT Bold" panose="020F0704030504030204" pitchFamily="34" charset="0"/>
                <a:ea typeface="CreativeFonts1" panose="02000603000000000000" pitchFamily="2" charset="0"/>
              </a:rPr>
              <a:t>*Tour the Supreme Court</a:t>
            </a:r>
          </a:p>
          <a:p>
            <a:r>
              <a:rPr lang="en-US" sz="2400" dirty="0" smtClean="0">
                <a:latin typeface="Arial Rounded MT Bold" panose="020F0704030504030204" pitchFamily="34" charset="0"/>
                <a:ea typeface="CreativeFonts1" panose="02000603000000000000" pitchFamily="2" charset="0"/>
                <a:hlinkClick r:id="rId3"/>
              </a:rPr>
              <a:t>https</a:t>
            </a:r>
            <a:r>
              <a:rPr lang="en-US" sz="2400" dirty="0">
                <a:latin typeface="Arial Rounded MT Bold" panose="020F0704030504030204" pitchFamily="34" charset="0"/>
                <a:ea typeface="CreativeFonts1" panose="02000603000000000000" pitchFamily="2" charset="0"/>
                <a:hlinkClick r:id="rId3"/>
              </a:rPr>
              <a:t>://</a:t>
            </a:r>
            <a:r>
              <a:rPr lang="en-US" sz="2400" dirty="0" smtClean="0">
                <a:latin typeface="Arial Rounded MT Bold" panose="020F0704030504030204" pitchFamily="34" charset="0"/>
                <a:ea typeface="CreativeFonts1" panose="02000603000000000000" pitchFamily="2" charset="0"/>
                <a:hlinkClick r:id="rId3"/>
              </a:rPr>
              <a:t>www.oyez.org/tour</a:t>
            </a:r>
            <a:endParaRPr lang="en-US" sz="2400" dirty="0" smtClean="0">
              <a:latin typeface="Arial Rounded MT Bold" panose="020F0704030504030204" pitchFamily="34" charset="0"/>
              <a:ea typeface="CreativeFonts1" panose="02000603000000000000" pitchFamily="2" charset="0"/>
            </a:endParaRPr>
          </a:p>
          <a:p>
            <a:endParaRPr lang="en-US" sz="1200" dirty="0">
              <a:latin typeface="Arial Rounded MT Bold" panose="020F0704030504030204" pitchFamily="34" charset="0"/>
              <a:ea typeface="CreativeFonts1" panose="02000603000000000000" pitchFamily="2" charset="0"/>
            </a:endParaRPr>
          </a:p>
          <a:p>
            <a:r>
              <a:rPr lang="en-US" sz="3200" dirty="0">
                <a:latin typeface="Arial Rounded MT Bold" panose="020F0704030504030204" pitchFamily="34" charset="0"/>
                <a:ea typeface="CreativeFonts1" panose="02000603000000000000" pitchFamily="2" charset="0"/>
              </a:rPr>
              <a:t>*Interactive White House Tour</a:t>
            </a:r>
          </a:p>
          <a:p>
            <a:r>
              <a:rPr lang="en-US" sz="2400" dirty="0" smtClean="0">
                <a:latin typeface="Arial Rounded MT Bold" panose="020F0704030504030204" pitchFamily="34" charset="0"/>
                <a:ea typeface="CreativeFonts1" panose="02000603000000000000" pitchFamily="2" charset="0"/>
                <a:hlinkClick r:id="rId4"/>
              </a:rPr>
              <a:t>https</a:t>
            </a:r>
            <a:r>
              <a:rPr lang="en-US" sz="2400" dirty="0">
                <a:latin typeface="Arial Rounded MT Bold" panose="020F0704030504030204" pitchFamily="34" charset="0"/>
                <a:ea typeface="CreativeFonts1" panose="02000603000000000000" pitchFamily="2" charset="0"/>
                <a:hlinkClick r:id="rId4"/>
              </a:rPr>
              <a:t>://</a:t>
            </a:r>
            <a:r>
              <a:rPr lang="en-US" sz="2400" dirty="0" smtClean="0">
                <a:latin typeface="Arial Rounded MT Bold" panose="020F0704030504030204" pitchFamily="34" charset="0"/>
                <a:ea typeface="CreativeFonts1" panose="02000603000000000000" pitchFamily="2" charset="0"/>
                <a:hlinkClick r:id="rId4"/>
              </a:rPr>
              <a:t>www.whitehouse.gov/about/inside-white-house/interactive-tour</a:t>
            </a:r>
            <a:endParaRPr lang="en-US" sz="2400" dirty="0" smtClean="0">
              <a:latin typeface="Arial Rounded MT Bold" panose="020F0704030504030204" pitchFamily="34" charset="0"/>
              <a:ea typeface="CreativeFonts1" panose="02000603000000000000" pitchFamily="2" charset="0"/>
            </a:endParaRPr>
          </a:p>
          <a:p>
            <a:endParaRPr lang="en-US" sz="1400" dirty="0">
              <a:latin typeface="Arial Rounded MT Bold" panose="020F0704030504030204" pitchFamily="34" charset="0"/>
              <a:ea typeface="CreativeFonts1" panose="02000603000000000000" pitchFamily="2" charset="0"/>
            </a:endParaRPr>
          </a:p>
          <a:p>
            <a:r>
              <a:rPr lang="en-US" sz="3200" dirty="0">
                <a:latin typeface="Arial Rounded MT Bold" panose="020F0704030504030204" pitchFamily="34" charset="0"/>
                <a:ea typeface="CreativeFonts1" panose="02000603000000000000" pitchFamily="2" charset="0"/>
              </a:rPr>
              <a:t>*Live Animal Cams</a:t>
            </a:r>
          </a:p>
          <a:p>
            <a:r>
              <a:rPr lang="en-US" sz="2400" dirty="0" smtClean="0">
                <a:latin typeface="Arial Rounded MT Bold" panose="020F0704030504030204" pitchFamily="34" charset="0"/>
                <a:ea typeface="CreativeFonts1" panose="02000603000000000000" pitchFamily="2" charset="0"/>
                <a:hlinkClick r:id="rId5"/>
              </a:rPr>
              <a:t>http</a:t>
            </a:r>
            <a:r>
              <a:rPr lang="en-US" sz="2400" dirty="0">
                <a:latin typeface="Arial Rounded MT Bold" panose="020F0704030504030204" pitchFamily="34" charset="0"/>
                <a:ea typeface="CreativeFonts1" panose="02000603000000000000" pitchFamily="2" charset="0"/>
                <a:hlinkClick r:id="rId5"/>
              </a:rPr>
              <a:t>://</a:t>
            </a:r>
            <a:r>
              <a:rPr lang="en-US" sz="2400" dirty="0" smtClean="0">
                <a:latin typeface="Arial Rounded MT Bold" panose="020F0704030504030204" pitchFamily="34" charset="0"/>
                <a:ea typeface="CreativeFonts1" panose="02000603000000000000" pitchFamily="2" charset="0"/>
                <a:hlinkClick r:id="rId5"/>
              </a:rPr>
              <a:t>explore.org/live-cams/player/osprey-nest</a:t>
            </a:r>
            <a:endParaRPr lang="en-US" sz="2400" dirty="0" smtClean="0">
              <a:latin typeface="Arial Rounded MT Bold" panose="020F0704030504030204" pitchFamily="34" charset="0"/>
              <a:ea typeface="CreativeFonts1" panose="02000603000000000000" pitchFamily="2" charset="0"/>
            </a:endParaRPr>
          </a:p>
          <a:p>
            <a:endParaRPr lang="en-US" sz="1400" dirty="0">
              <a:latin typeface="Arial Rounded MT Bold" panose="020F0704030504030204" pitchFamily="34" charset="0"/>
              <a:ea typeface="CreativeFonts1" panose="02000603000000000000" pitchFamily="2" charset="0"/>
            </a:endParaRPr>
          </a:p>
        </p:txBody>
      </p:sp>
    </p:spTree>
    <p:extLst>
      <p:ext uri="{BB962C8B-B14F-4D97-AF65-F5344CB8AC3E}">
        <p14:creationId xmlns:p14="http://schemas.microsoft.com/office/powerpoint/2010/main" val="129670166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27" y="-13855"/>
            <a:ext cx="9150927" cy="9150927"/>
          </a:xfrm>
        </p:spPr>
      </p:pic>
      <p:sp>
        <p:nvSpPr>
          <p:cNvPr id="8" name="Rounded Rectangle 7"/>
          <p:cNvSpPr/>
          <p:nvPr/>
        </p:nvSpPr>
        <p:spPr>
          <a:xfrm>
            <a:off x="762000" y="381000"/>
            <a:ext cx="79248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9" name="Rounded Rectangle 8"/>
          <p:cNvSpPr/>
          <p:nvPr/>
        </p:nvSpPr>
        <p:spPr>
          <a:xfrm>
            <a:off x="762000" y="2057400"/>
            <a:ext cx="7543800" cy="45720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0" name="TextBox 9"/>
          <p:cNvSpPr txBox="1"/>
          <p:nvPr/>
        </p:nvSpPr>
        <p:spPr>
          <a:xfrm>
            <a:off x="762000" y="520868"/>
            <a:ext cx="79248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Chrome </a:t>
            </a:r>
            <a:r>
              <a:rPr lang="en-US" sz="5400" dirty="0" smtClean="0">
                <a:latin typeface="CreativeFonts1" panose="02000603000000000000" pitchFamily="2" charset="0"/>
                <a:ea typeface="CreativeFonts1" panose="02000603000000000000" pitchFamily="2" charset="0"/>
              </a:rPr>
              <a:t>Automatic Tabs</a:t>
            </a:r>
            <a:endParaRPr lang="en-US" sz="3600" dirty="0">
              <a:latin typeface="CreativeFonts1" panose="02000603000000000000" pitchFamily="2" charset="0"/>
              <a:ea typeface="CreativeFonts1" panose="02000603000000000000" pitchFamily="2" charset="0"/>
            </a:endParaRPr>
          </a:p>
        </p:txBody>
      </p:sp>
      <p:sp>
        <p:nvSpPr>
          <p:cNvPr id="12" name="TextBox 11"/>
          <p:cNvSpPr txBox="1"/>
          <p:nvPr/>
        </p:nvSpPr>
        <p:spPr>
          <a:xfrm>
            <a:off x="990600" y="2209800"/>
            <a:ext cx="7010400" cy="830997"/>
          </a:xfrm>
          <a:prstGeom prst="rect">
            <a:avLst/>
          </a:prstGeom>
          <a:noFill/>
        </p:spPr>
        <p:txBody>
          <a:bodyPr wrap="square" rtlCol="0">
            <a:spAutoFit/>
          </a:bodyPr>
          <a:lstStyle/>
          <a:p>
            <a:r>
              <a:rPr lang="en-US" sz="4800" dirty="0" smtClean="0">
                <a:latin typeface="Arial Rounded MT Bold" panose="020F0704030504030204" pitchFamily="34" charset="0"/>
                <a:ea typeface="CreativeFonts1" panose="02000603000000000000" pitchFamily="2" charset="0"/>
                <a:hlinkClick r:id="rId3"/>
              </a:rPr>
              <a:t> </a:t>
            </a:r>
            <a:endParaRPr lang="en-US" sz="2800" dirty="0">
              <a:latin typeface="Arial Rounded MT Bold" panose="020F0704030504030204" pitchFamily="34" charset="0"/>
              <a:ea typeface="CreativeFonts1" panose="02000603000000000000" pitchFamily="2" charset="0"/>
            </a:endParaRPr>
          </a:p>
        </p:txBody>
      </p:sp>
      <p:pic>
        <p:nvPicPr>
          <p:cNvPr id="1026" name="Picture 2" descr="F:\AutomaticTabs41.jpg"/>
          <p:cNvPicPr>
            <a:picLocks noChangeAspect="1" noChangeArrowheads="1"/>
          </p:cNvPicPr>
          <p:nvPr/>
        </p:nvPicPr>
        <p:blipFill rotWithShape="1">
          <a:blip r:embed="rId4">
            <a:extLst>
              <a:ext uri="{28A0092B-C50C-407E-A947-70E740481C1C}">
                <a14:useLocalDpi xmlns:a14="http://schemas.microsoft.com/office/drawing/2010/main" val="0"/>
              </a:ext>
            </a:extLst>
          </a:blip>
          <a:srcRect t="18084"/>
          <a:stretch/>
        </p:blipFill>
        <p:spPr bwMode="auto">
          <a:xfrm>
            <a:off x="711200" y="1828800"/>
            <a:ext cx="76454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58168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55" y="0"/>
            <a:ext cx="9157855" cy="6871855"/>
          </a:xfr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9" name="Rounded Rectangle 8"/>
          <p:cNvSpPr/>
          <p:nvPr/>
        </p:nvSpPr>
        <p:spPr>
          <a:xfrm>
            <a:off x="762000" y="2057400"/>
            <a:ext cx="7543800" cy="45720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990600" y="520868"/>
            <a:ext cx="70104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Interactive Learning</a:t>
            </a:r>
            <a:endParaRPr lang="en-US" sz="6000" dirty="0">
              <a:latin typeface="CreativeFonts1" panose="02000603000000000000" pitchFamily="2" charset="0"/>
              <a:ea typeface="CreativeFonts1" panose="02000603000000000000" pitchFamily="2" charset="0"/>
            </a:endParaRPr>
          </a:p>
        </p:txBody>
      </p:sp>
      <p:sp>
        <p:nvSpPr>
          <p:cNvPr id="11" name="TextBox 10"/>
          <p:cNvSpPr txBox="1"/>
          <p:nvPr/>
        </p:nvSpPr>
        <p:spPr>
          <a:xfrm>
            <a:off x="952500" y="2057400"/>
            <a:ext cx="7010400" cy="3200876"/>
          </a:xfrm>
          <a:prstGeom prst="rect">
            <a:avLst/>
          </a:prstGeom>
          <a:noFill/>
        </p:spPr>
        <p:txBody>
          <a:bodyPr wrap="square" rtlCol="0">
            <a:spAutoFit/>
          </a:bodyPr>
          <a:lstStyle/>
          <a:p>
            <a:endParaRPr lang="en-US" sz="600" dirty="0" smtClean="0">
              <a:latin typeface="Arial Rounded MT Bold" panose="020F0704030504030204" pitchFamily="34" charset="0"/>
              <a:ea typeface="CreativeFonts1" panose="02000603000000000000" pitchFamily="2" charset="0"/>
            </a:endParaRPr>
          </a:p>
          <a:p>
            <a:r>
              <a:rPr lang="en-US" sz="4000" dirty="0">
                <a:latin typeface="Arial Rounded MT Bold" panose="020F0704030504030204" pitchFamily="34" charset="0"/>
                <a:ea typeface="CreativeFonts1" panose="02000603000000000000" pitchFamily="2" charset="0"/>
              </a:rPr>
              <a:t>Journey </a:t>
            </a:r>
            <a:r>
              <a:rPr lang="en-US" sz="4000" dirty="0" smtClean="0">
                <a:latin typeface="Arial Rounded MT Bold" panose="020F0704030504030204" pitchFamily="34" charset="0"/>
                <a:ea typeface="CreativeFonts1" panose="02000603000000000000" pitchFamily="2" charset="0"/>
              </a:rPr>
              <a:t>North</a:t>
            </a:r>
            <a:endParaRPr lang="en-US" sz="4000" dirty="0" smtClean="0">
              <a:latin typeface="Arial Rounded MT Bold" panose="020F0704030504030204" pitchFamily="34" charset="0"/>
              <a:ea typeface="CreativeFonts1" panose="02000603000000000000" pitchFamily="2" charset="0"/>
              <a:hlinkClick r:id="rId3"/>
            </a:endParaRPr>
          </a:p>
          <a:p>
            <a:r>
              <a:rPr lang="en-US" sz="4000" dirty="0" smtClean="0">
                <a:latin typeface="Arial Rounded MT Bold" panose="020F0704030504030204" pitchFamily="34" charset="0"/>
                <a:ea typeface="CreativeFonts1" panose="02000603000000000000" pitchFamily="2" charset="0"/>
                <a:hlinkClick r:id="rId3"/>
              </a:rPr>
              <a:t>http</a:t>
            </a:r>
            <a:r>
              <a:rPr lang="en-US" sz="4000" dirty="0">
                <a:latin typeface="Arial Rounded MT Bold" panose="020F0704030504030204" pitchFamily="34" charset="0"/>
                <a:ea typeface="CreativeFonts1" panose="02000603000000000000" pitchFamily="2" charset="0"/>
                <a:hlinkClick r:id="rId3"/>
              </a:rPr>
              <a:t>://learner.org/jnorth/</a:t>
            </a:r>
            <a:endParaRPr lang="en-US" sz="4000" dirty="0">
              <a:latin typeface="Arial Rounded MT Bold" panose="020F0704030504030204" pitchFamily="34" charset="0"/>
              <a:ea typeface="CreativeFonts1" panose="02000603000000000000" pitchFamily="2" charset="0"/>
            </a:endParaRPr>
          </a:p>
          <a:p>
            <a:r>
              <a:rPr lang="en-US" sz="2800" dirty="0" smtClean="0">
                <a:ea typeface="CreativeFonts1" panose="02000603000000000000" pitchFamily="2" charset="0"/>
              </a:rPr>
              <a:t>&gt;Awesome </a:t>
            </a:r>
            <a:r>
              <a:rPr lang="en-US" sz="2800" dirty="0">
                <a:ea typeface="CreativeFonts1" panose="02000603000000000000" pitchFamily="2" charset="0"/>
              </a:rPr>
              <a:t>learning opportunity!!</a:t>
            </a:r>
          </a:p>
          <a:p>
            <a:r>
              <a:rPr lang="en-US" sz="2800" dirty="0" smtClean="0">
                <a:ea typeface="CreativeFonts1" panose="02000603000000000000" pitchFamily="2" charset="0"/>
              </a:rPr>
              <a:t>&gt;Check </a:t>
            </a:r>
            <a:r>
              <a:rPr lang="en-US" sz="2800" dirty="0">
                <a:ea typeface="CreativeFonts1" panose="02000603000000000000" pitchFamily="2" charset="0"/>
              </a:rPr>
              <a:t>out their symbolic butterfly migration</a:t>
            </a:r>
          </a:p>
          <a:p>
            <a:r>
              <a:rPr lang="en-US" sz="2800" dirty="0" smtClean="0">
                <a:ea typeface="CreativeFonts1" panose="02000603000000000000" pitchFamily="2" charset="0"/>
              </a:rPr>
              <a:t>&gt;I’ve </a:t>
            </a:r>
            <a:r>
              <a:rPr lang="en-US" sz="2800" dirty="0">
                <a:ea typeface="CreativeFonts1" panose="02000603000000000000" pitchFamily="2" charset="0"/>
              </a:rPr>
              <a:t>had my </a:t>
            </a:r>
            <a:r>
              <a:rPr lang="en-US" sz="2800" dirty="0" smtClean="0">
                <a:ea typeface="CreativeFonts1" panose="02000603000000000000" pitchFamily="2" charset="0"/>
              </a:rPr>
              <a:t>classes participate for </a:t>
            </a:r>
            <a:r>
              <a:rPr lang="en-US" sz="2800" dirty="0">
                <a:ea typeface="CreativeFonts1" panose="02000603000000000000" pitchFamily="2" charset="0"/>
              </a:rPr>
              <a:t>6 years!</a:t>
            </a:r>
          </a:p>
          <a:p>
            <a:endParaRPr lang="en-US" sz="3200" dirty="0">
              <a:latin typeface="Arial Rounded MT Bold" panose="020F0704030504030204" pitchFamily="34" charset="0"/>
              <a:ea typeface="CreativeFonts1" panose="02000603000000000000" pitchFamily="2"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4724399"/>
            <a:ext cx="8991600" cy="2057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304490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55" y="0"/>
            <a:ext cx="9157855" cy="6871855"/>
          </a:xfr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9" name="Rounded Rectangle 8"/>
          <p:cNvSpPr/>
          <p:nvPr/>
        </p:nvSpPr>
        <p:spPr>
          <a:xfrm>
            <a:off x="762000" y="2057400"/>
            <a:ext cx="7543800" cy="45720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990600" y="520868"/>
            <a:ext cx="70104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 Fun With Words</a:t>
            </a:r>
            <a:endParaRPr lang="en-US" sz="6000" dirty="0">
              <a:latin typeface="CreativeFonts1" panose="02000603000000000000" pitchFamily="2" charset="0"/>
              <a:ea typeface="CreativeFonts1" panose="02000603000000000000" pitchFamily="2" charset="0"/>
            </a:endParaRPr>
          </a:p>
        </p:txBody>
      </p:sp>
      <p:sp>
        <p:nvSpPr>
          <p:cNvPr id="11" name="TextBox 10"/>
          <p:cNvSpPr txBox="1"/>
          <p:nvPr/>
        </p:nvSpPr>
        <p:spPr>
          <a:xfrm>
            <a:off x="952500" y="2057400"/>
            <a:ext cx="7010400" cy="2954655"/>
          </a:xfrm>
          <a:prstGeom prst="rect">
            <a:avLst/>
          </a:prstGeom>
          <a:noFill/>
        </p:spPr>
        <p:txBody>
          <a:bodyPr wrap="square" rtlCol="0">
            <a:spAutoFit/>
          </a:bodyPr>
          <a:lstStyle/>
          <a:p>
            <a:endParaRPr lang="en-US" sz="600" dirty="0" smtClean="0">
              <a:latin typeface="Arial Rounded MT Bold" panose="020F0704030504030204" pitchFamily="34" charset="0"/>
              <a:ea typeface="CreativeFonts1" panose="02000603000000000000" pitchFamily="2" charset="0"/>
            </a:endParaRPr>
          </a:p>
          <a:p>
            <a:r>
              <a:rPr lang="en-US" sz="3600" dirty="0">
                <a:solidFill>
                  <a:srgbClr val="FF0000"/>
                </a:solidFill>
                <a:latin typeface="Arial Rounded MT Bold" panose="020F0704030504030204" pitchFamily="34" charset="0"/>
                <a:ea typeface="CreativeFonts1" panose="02000603000000000000" pitchFamily="2" charset="0"/>
                <a:hlinkClick r:id="rId3"/>
              </a:rPr>
              <a:t>http://recitethis.com</a:t>
            </a:r>
            <a:r>
              <a:rPr lang="en-US" sz="3600" dirty="0" smtClean="0">
                <a:solidFill>
                  <a:srgbClr val="FF0000"/>
                </a:solidFill>
                <a:latin typeface="Arial Rounded MT Bold" panose="020F0704030504030204" pitchFamily="34" charset="0"/>
                <a:ea typeface="CreativeFonts1" panose="02000603000000000000" pitchFamily="2" charset="0"/>
                <a:hlinkClick r:id="rId3"/>
              </a:rPr>
              <a:t>/</a:t>
            </a:r>
            <a:endParaRPr lang="en-US" sz="3600" dirty="0" smtClean="0">
              <a:solidFill>
                <a:srgbClr val="FF0000"/>
              </a:solidFill>
              <a:latin typeface="Arial Rounded MT Bold" panose="020F0704030504030204" pitchFamily="34" charset="0"/>
              <a:ea typeface="CreativeFonts1" panose="02000603000000000000" pitchFamily="2" charset="0"/>
            </a:endParaRPr>
          </a:p>
          <a:p>
            <a:r>
              <a:rPr lang="en-US" sz="3200" dirty="0">
                <a:solidFill>
                  <a:srgbClr val="002060"/>
                </a:solidFill>
                <a:ea typeface="CreativeFonts1" panose="02000603000000000000" pitchFamily="2" charset="0"/>
              </a:rPr>
              <a:t>&gt;</a:t>
            </a:r>
            <a:r>
              <a:rPr lang="en-US" sz="3200" dirty="0" smtClean="0">
                <a:solidFill>
                  <a:srgbClr val="002060"/>
                </a:solidFill>
                <a:ea typeface="CreativeFonts1" panose="02000603000000000000" pitchFamily="2" charset="0"/>
              </a:rPr>
              <a:t>Make your own motivational posters</a:t>
            </a:r>
          </a:p>
          <a:p>
            <a:r>
              <a:rPr lang="en-US" sz="3200" dirty="0">
                <a:solidFill>
                  <a:srgbClr val="002060"/>
                </a:solidFill>
                <a:ea typeface="CreativeFonts1" panose="02000603000000000000" pitchFamily="2" charset="0"/>
              </a:rPr>
              <a:t>&gt;</a:t>
            </a:r>
            <a:r>
              <a:rPr lang="en-US" sz="3200" dirty="0" smtClean="0">
                <a:solidFill>
                  <a:srgbClr val="002060"/>
                </a:solidFill>
                <a:ea typeface="CreativeFonts1" panose="02000603000000000000" pitchFamily="2" charset="0"/>
              </a:rPr>
              <a:t>Click ‘Download’ for a jpeg file</a:t>
            </a:r>
          </a:p>
          <a:p>
            <a:endParaRPr lang="en-US" sz="4800" dirty="0" smtClean="0">
              <a:latin typeface="Arial Rounded MT Bold" panose="020F0704030504030204" pitchFamily="34" charset="0"/>
              <a:ea typeface="CreativeFonts1" panose="02000603000000000000" pitchFamily="2" charset="0"/>
            </a:endParaRPr>
          </a:p>
          <a:p>
            <a:endParaRPr lang="en-US" sz="3200" dirty="0">
              <a:latin typeface="Arial Rounded MT Bold" panose="020F0704030504030204" pitchFamily="34" charset="0"/>
              <a:ea typeface="CreativeFonts1" panose="02000603000000000000" pitchFamily="2" charset="0"/>
            </a:endParaRPr>
          </a:p>
        </p:txBody>
      </p:sp>
      <p:pic>
        <p:nvPicPr>
          <p:cNvPr id="1026" name="Picture 2" descr="C:\Users\amberploutz\Downloads\recite-pgfzc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733800"/>
            <a:ext cx="3904965"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mberploutz\Downloads\recite-n7icen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4052" y="3733800"/>
            <a:ext cx="3987119"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64817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55" y="0"/>
            <a:ext cx="9157855" cy="6871855"/>
          </a:xfr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9" name="Rounded Rectangle 8"/>
          <p:cNvSpPr/>
          <p:nvPr/>
        </p:nvSpPr>
        <p:spPr>
          <a:xfrm>
            <a:off x="762000" y="2057400"/>
            <a:ext cx="7543800" cy="45720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990600" y="520868"/>
            <a:ext cx="70104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 Fun With Words</a:t>
            </a:r>
            <a:endParaRPr lang="en-US" sz="6000" dirty="0">
              <a:latin typeface="CreativeFonts1" panose="02000603000000000000" pitchFamily="2" charset="0"/>
              <a:ea typeface="CreativeFonts1" panose="02000603000000000000" pitchFamily="2" charset="0"/>
            </a:endParaRPr>
          </a:p>
        </p:txBody>
      </p:sp>
      <p:sp>
        <p:nvSpPr>
          <p:cNvPr id="11" name="TextBox 10"/>
          <p:cNvSpPr txBox="1"/>
          <p:nvPr/>
        </p:nvSpPr>
        <p:spPr>
          <a:xfrm>
            <a:off x="952500" y="1981200"/>
            <a:ext cx="7010400" cy="5209118"/>
          </a:xfrm>
          <a:prstGeom prst="rect">
            <a:avLst/>
          </a:prstGeom>
          <a:noFill/>
        </p:spPr>
        <p:txBody>
          <a:bodyPr wrap="square" rtlCol="0">
            <a:spAutoFit/>
          </a:bodyPr>
          <a:lstStyle/>
          <a:p>
            <a:r>
              <a:rPr lang="en-US" sz="3600" dirty="0" smtClean="0">
                <a:latin typeface="Arial Rounded MT Bold" panose="020F0704030504030204" pitchFamily="34" charset="0"/>
                <a:ea typeface="CreativeFonts1" panose="02000603000000000000" pitchFamily="2" charset="0"/>
              </a:rPr>
              <a:t> </a:t>
            </a:r>
            <a:r>
              <a:rPr lang="en-US" sz="3200" dirty="0" smtClean="0">
                <a:latin typeface="Arial Rounded MT Bold" panose="020F0704030504030204" pitchFamily="34" charset="0"/>
                <a:ea typeface="CreativeFonts1" panose="02000603000000000000" pitchFamily="2" charset="0"/>
                <a:hlinkClick r:id="rId3"/>
              </a:rPr>
              <a:t>www.tagxedo.com</a:t>
            </a:r>
            <a:endParaRPr lang="en-US" sz="3200" dirty="0" smtClean="0">
              <a:latin typeface="Arial Rounded MT Bold" panose="020F0704030504030204" pitchFamily="34" charset="0"/>
              <a:ea typeface="CreativeFonts1" panose="02000603000000000000" pitchFamily="2" charset="0"/>
            </a:endParaRPr>
          </a:p>
          <a:p>
            <a:r>
              <a:rPr lang="en-US" sz="2000" dirty="0">
                <a:ea typeface="CreativeFonts1" panose="02000603000000000000" pitchFamily="2" charset="0"/>
              </a:rPr>
              <a:t>&gt;</a:t>
            </a:r>
            <a:r>
              <a:rPr lang="en-US" sz="2000" dirty="0" smtClean="0">
                <a:ea typeface="CreativeFonts1" panose="02000603000000000000" pitchFamily="2" charset="0"/>
              </a:rPr>
              <a:t>Perfect for word related projects</a:t>
            </a:r>
          </a:p>
          <a:p>
            <a:r>
              <a:rPr lang="en-US" sz="2000" dirty="0">
                <a:ea typeface="CreativeFonts1" panose="02000603000000000000" pitchFamily="2" charset="0"/>
              </a:rPr>
              <a:t>&gt;</a:t>
            </a:r>
            <a:r>
              <a:rPr lang="en-US" sz="2000" dirty="0" smtClean="0">
                <a:ea typeface="CreativeFonts1" panose="02000603000000000000" pitchFamily="2" charset="0"/>
              </a:rPr>
              <a:t>Simple to do and kids LOVE it!</a:t>
            </a:r>
          </a:p>
          <a:p>
            <a:endParaRPr lang="en-US" sz="1000" dirty="0">
              <a:ea typeface="CreativeFonts1" panose="02000603000000000000" pitchFamily="2" charset="0"/>
            </a:endParaRPr>
          </a:p>
          <a:p>
            <a:r>
              <a:rPr lang="en-US" sz="2800" dirty="0">
                <a:latin typeface="Arial Rounded MT Bold" panose="020F0704030504030204" pitchFamily="34" charset="0"/>
                <a:ea typeface="CreativeFonts1" panose="02000603000000000000" pitchFamily="2" charset="0"/>
                <a:hlinkClick r:id="rId4"/>
              </a:rPr>
              <a:t>http://bookbuilder.cast.org</a:t>
            </a:r>
            <a:r>
              <a:rPr lang="en-US" sz="2800" dirty="0" smtClean="0">
                <a:latin typeface="Arial Rounded MT Bold" panose="020F0704030504030204" pitchFamily="34" charset="0"/>
                <a:ea typeface="CreativeFonts1" panose="02000603000000000000" pitchFamily="2" charset="0"/>
                <a:hlinkClick r:id="rId4"/>
              </a:rPr>
              <a:t>/</a:t>
            </a:r>
            <a:endParaRPr lang="en-US" sz="2800" dirty="0" smtClean="0">
              <a:latin typeface="Arial Rounded MT Bold" panose="020F0704030504030204" pitchFamily="34" charset="0"/>
              <a:ea typeface="CreativeFonts1" panose="02000603000000000000" pitchFamily="2" charset="0"/>
            </a:endParaRPr>
          </a:p>
          <a:p>
            <a:r>
              <a:rPr lang="en-US" sz="2000" dirty="0">
                <a:ea typeface="CreativeFonts1" panose="02000603000000000000" pitchFamily="2" charset="0"/>
              </a:rPr>
              <a:t>&gt;</a:t>
            </a:r>
            <a:r>
              <a:rPr lang="en-US" sz="2000" dirty="0" smtClean="0">
                <a:ea typeface="CreativeFonts1" panose="02000603000000000000" pitchFamily="2" charset="0"/>
              </a:rPr>
              <a:t>Sign-up for a free account</a:t>
            </a:r>
          </a:p>
          <a:p>
            <a:r>
              <a:rPr lang="en-US" sz="2000" dirty="0">
                <a:ea typeface="CreativeFonts1" panose="02000603000000000000" pitchFamily="2" charset="0"/>
              </a:rPr>
              <a:t>&gt;</a:t>
            </a:r>
            <a:r>
              <a:rPr lang="en-US" sz="2000" dirty="0" smtClean="0">
                <a:ea typeface="CreativeFonts1" panose="02000603000000000000" pitchFamily="2" charset="0"/>
              </a:rPr>
              <a:t>Write and create your own e-books</a:t>
            </a:r>
          </a:p>
          <a:p>
            <a:endParaRPr lang="en-US" sz="1050" dirty="0">
              <a:latin typeface="Arial Rounded MT Bold" panose="020F0704030504030204" pitchFamily="34" charset="0"/>
              <a:ea typeface="CreativeFonts1" panose="02000603000000000000" pitchFamily="2" charset="0"/>
            </a:endParaRPr>
          </a:p>
          <a:p>
            <a:r>
              <a:rPr lang="en-US" sz="2800" dirty="0" smtClean="0">
                <a:latin typeface="Arial Rounded MT Bold" panose="020F0704030504030204" pitchFamily="34" charset="0"/>
                <a:ea typeface="CreativeFonts1" panose="02000603000000000000" pitchFamily="2" charset="0"/>
                <a:hlinkClick r:id="rId5"/>
              </a:rPr>
              <a:t>www.easybib.com</a:t>
            </a:r>
            <a:endParaRPr lang="en-US" sz="2800" dirty="0" smtClean="0">
              <a:latin typeface="Arial Rounded MT Bold" panose="020F0704030504030204" pitchFamily="34" charset="0"/>
              <a:ea typeface="CreativeFonts1" panose="02000603000000000000" pitchFamily="2" charset="0"/>
            </a:endParaRPr>
          </a:p>
          <a:p>
            <a:r>
              <a:rPr lang="en-US" sz="2000" dirty="0">
                <a:ea typeface="CreativeFonts1" panose="02000603000000000000" pitchFamily="2" charset="0"/>
              </a:rPr>
              <a:t>&gt;</a:t>
            </a:r>
            <a:r>
              <a:rPr lang="en-US" sz="2000" dirty="0" smtClean="0">
                <a:ea typeface="CreativeFonts1" panose="02000603000000000000" pitchFamily="2" charset="0"/>
              </a:rPr>
              <a:t>Citing </a:t>
            </a:r>
            <a:r>
              <a:rPr lang="en-US" sz="2000" dirty="0">
                <a:ea typeface="CreativeFonts1" panose="02000603000000000000" pitchFamily="2" charset="0"/>
              </a:rPr>
              <a:t>Work/Bibliographies Made </a:t>
            </a:r>
            <a:r>
              <a:rPr lang="en-US" sz="2000" dirty="0" smtClean="0">
                <a:ea typeface="CreativeFonts1" panose="02000603000000000000" pitchFamily="2" charset="0"/>
              </a:rPr>
              <a:t>Easy</a:t>
            </a:r>
          </a:p>
          <a:p>
            <a:endParaRPr lang="en-US" sz="1000" dirty="0">
              <a:latin typeface="Arial Rounded MT Bold" panose="020F0704030504030204" pitchFamily="34" charset="0"/>
              <a:ea typeface="CreativeFonts1" panose="02000603000000000000" pitchFamily="2" charset="0"/>
            </a:endParaRPr>
          </a:p>
          <a:p>
            <a:r>
              <a:rPr lang="en-US" sz="2800" dirty="0" smtClean="0">
                <a:latin typeface="Arial Rounded MT Bold" panose="020F0704030504030204" pitchFamily="34" charset="0"/>
                <a:ea typeface="CreativeFonts1" panose="02000603000000000000" pitchFamily="2" charset="0"/>
                <a:hlinkClick r:id="rId6"/>
              </a:rPr>
              <a:t>www.citelighter.com</a:t>
            </a:r>
            <a:endParaRPr lang="en-US" sz="2800" dirty="0" smtClean="0">
              <a:latin typeface="Arial Rounded MT Bold" panose="020F0704030504030204" pitchFamily="34" charset="0"/>
              <a:ea typeface="CreativeFonts1" panose="02000603000000000000" pitchFamily="2" charset="0"/>
            </a:endParaRPr>
          </a:p>
          <a:p>
            <a:r>
              <a:rPr lang="en-US" sz="2000" dirty="0">
                <a:ea typeface="CreativeFonts1" panose="02000603000000000000" pitchFamily="2" charset="0"/>
              </a:rPr>
              <a:t>&gt;</a:t>
            </a:r>
            <a:r>
              <a:rPr lang="en-US" sz="2000" dirty="0" smtClean="0">
                <a:ea typeface="CreativeFonts1" panose="02000603000000000000" pitchFamily="2" charset="0"/>
              </a:rPr>
              <a:t>Marks things you find on the internet and add notes to it for later use.</a:t>
            </a:r>
            <a:endParaRPr lang="en-US" sz="4800" dirty="0" smtClean="0">
              <a:ea typeface="CreativeFonts1" panose="02000603000000000000" pitchFamily="2" charset="0"/>
            </a:endParaRPr>
          </a:p>
          <a:p>
            <a:endParaRPr lang="en-US" sz="3200" dirty="0">
              <a:latin typeface="Arial Rounded MT Bold" panose="020F0704030504030204" pitchFamily="34" charset="0"/>
              <a:ea typeface="CreativeFonts1" panose="02000603000000000000" pitchFamily="2" charset="0"/>
            </a:endParaRPr>
          </a:p>
        </p:txBody>
      </p:sp>
      <p:pic>
        <p:nvPicPr>
          <p:cNvPr id="7170" name="Picture 2" descr="http://tech4elementary.pbworks.com/f/appleteacherdualityfon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1201" y="1828800"/>
            <a:ext cx="3352800" cy="366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67304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55" y="0"/>
            <a:ext cx="9157855" cy="6871855"/>
          </a:xfr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9" name="Rounded Rectangle 8"/>
          <p:cNvSpPr/>
          <p:nvPr/>
        </p:nvSpPr>
        <p:spPr>
          <a:xfrm>
            <a:off x="762000" y="2057400"/>
            <a:ext cx="7543800" cy="45720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990600" y="520868"/>
            <a:ext cx="70104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 Writers Workshop</a:t>
            </a:r>
            <a:endParaRPr lang="en-US" sz="6000" dirty="0">
              <a:latin typeface="CreativeFonts1" panose="02000603000000000000" pitchFamily="2" charset="0"/>
              <a:ea typeface="CreativeFonts1" panose="02000603000000000000" pitchFamily="2" charset="0"/>
            </a:endParaRPr>
          </a:p>
        </p:txBody>
      </p:sp>
      <p:sp>
        <p:nvSpPr>
          <p:cNvPr id="11" name="TextBox 10"/>
          <p:cNvSpPr txBox="1"/>
          <p:nvPr/>
        </p:nvSpPr>
        <p:spPr>
          <a:xfrm>
            <a:off x="952500" y="2209800"/>
            <a:ext cx="7010400" cy="2308324"/>
          </a:xfrm>
          <a:prstGeom prst="rect">
            <a:avLst/>
          </a:prstGeom>
          <a:noFill/>
        </p:spPr>
        <p:txBody>
          <a:bodyPr wrap="square" rtlCol="0">
            <a:spAutoFit/>
          </a:bodyPr>
          <a:lstStyle/>
          <a:p>
            <a:r>
              <a:rPr lang="en-US" sz="3200" dirty="0" smtClean="0">
                <a:latin typeface="Arial Rounded MT Bold" panose="020F0704030504030204" pitchFamily="34" charset="0"/>
                <a:ea typeface="CreativeFonts1" panose="02000603000000000000" pitchFamily="2" charset="0"/>
                <a:hlinkClick r:id="rId3"/>
              </a:rPr>
              <a:t>http</a:t>
            </a:r>
            <a:r>
              <a:rPr lang="en-US" sz="3200" dirty="0">
                <a:latin typeface="Arial Rounded MT Bold" panose="020F0704030504030204" pitchFamily="34" charset="0"/>
                <a:ea typeface="CreativeFonts1" panose="02000603000000000000" pitchFamily="2" charset="0"/>
                <a:hlinkClick r:id="rId3"/>
              </a:rPr>
              <a:t>://www.writestepswriting.com</a:t>
            </a:r>
            <a:r>
              <a:rPr lang="en-US" sz="3200" dirty="0" smtClean="0">
                <a:latin typeface="Arial Rounded MT Bold" panose="020F0704030504030204" pitchFamily="34" charset="0"/>
                <a:ea typeface="CreativeFonts1" panose="02000603000000000000" pitchFamily="2" charset="0"/>
                <a:hlinkClick r:id="rId3"/>
              </a:rPr>
              <a:t>/</a:t>
            </a:r>
            <a:endParaRPr lang="en-US" sz="3200" dirty="0" smtClean="0">
              <a:latin typeface="Arial Rounded MT Bold" panose="020F0704030504030204" pitchFamily="34" charset="0"/>
              <a:ea typeface="CreativeFonts1" panose="02000603000000000000" pitchFamily="2" charset="0"/>
            </a:endParaRPr>
          </a:p>
          <a:p>
            <a:endParaRPr lang="en-US" sz="1050" dirty="0" smtClean="0">
              <a:ea typeface="CreativeFonts1" panose="02000603000000000000" pitchFamily="2" charset="0"/>
            </a:endParaRPr>
          </a:p>
          <a:p>
            <a:r>
              <a:rPr lang="en-US" sz="2400" dirty="0">
                <a:ea typeface="CreativeFonts1" panose="02000603000000000000" pitchFamily="2" charset="0"/>
              </a:rPr>
              <a:t>&gt;</a:t>
            </a:r>
            <a:r>
              <a:rPr lang="en-US" sz="2400" dirty="0" smtClean="0">
                <a:ea typeface="CreativeFonts1" panose="02000603000000000000" pitchFamily="2" charset="0"/>
              </a:rPr>
              <a:t>Tons of resources and ideas for students </a:t>
            </a:r>
          </a:p>
          <a:p>
            <a:r>
              <a:rPr lang="en-US" sz="2400" dirty="0" smtClean="0">
                <a:ea typeface="CreativeFonts1" panose="02000603000000000000" pitchFamily="2" charset="0"/>
              </a:rPr>
              <a:t>and teachers for  Writer’s Workshop</a:t>
            </a:r>
          </a:p>
          <a:p>
            <a:r>
              <a:rPr lang="en-US" sz="2400" dirty="0">
                <a:ea typeface="CreativeFonts1" panose="02000603000000000000" pitchFamily="2" charset="0"/>
              </a:rPr>
              <a:t>&gt;</a:t>
            </a:r>
            <a:r>
              <a:rPr lang="en-US" sz="2400" dirty="0" smtClean="0">
                <a:ea typeface="CreativeFonts1" panose="02000603000000000000" pitchFamily="2" charset="0"/>
              </a:rPr>
              <a:t>Sign up for their e-mail newsletter which </a:t>
            </a:r>
          </a:p>
          <a:p>
            <a:r>
              <a:rPr lang="en-US" sz="2400" dirty="0" smtClean="0">
                <a:ea typeface="CreativeFonts1" panose="02000603000000000000" pitchFamily="2" charset="0"/>
              </a:rPr>
              <a:t>also sends free resources monthly</a:t>
            </a:r>
            <a:endParaRPr lang="en-US" sz="1400" dirty="0">
              <a:ea typeface="CreativeFonts1" panose="02000603000000000000" pitchFamily="2" charset="0"/>
            </a:endParaRPr>
          </a:p>
        </p:txBody>
      </p:sp>
      <p:pic>
        <p:nvPicPr>
          <p:cNvPr id="8194" name="Picture 2" descr="http://writestepswriting.com/portals/0/newsletters/images/1403/six-traits-pizz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4378" y="2743200"/>
            <a:ext cx="2811912" cy="41148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s-media-cache-ak0.pinimg.com/736x/29/5e/44/295e4497c56346272b7610d93cda6b0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343400"/>
            <a:ext cx="6351752" cy="2514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99753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55" y="0"/>
            <a:ext cx="9157855" cy="6871855"/>
          </a:xfr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9" name="Rounded Rectangle 8"/>
          <p:cNvSpPr/>
          <p:nvPr/>
        </p:nvSpPr>
        <p:spPr>
          <a:xfrm>
            <a:off x="762000" y="2057400"/>
            <a:ext cx="7543800" cy="45720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990600" y="520868"/>
            <a:ext cx="70104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 Writers Workshop</a:t>
            </a:r>
            <a:endParaRPr lang="en-US" sz="6000" dirty="0">
              <a:latin typeface="CreativeFonts1" panose="02000603000000000000" pitchFamily="2" charset="0"/>
              <a:ea typeface="CreativeFonts1" panose="02000603000000000000" pitchFamily="2" charset="0"/>
            </a:endParaRPr>
          </a:p>
        </p:txBody>
      </p:sp>
      <p:sp>
        <p:nvSpPr>
          <p:cNvPr id="11" name="TextBox 10"/>
          <p:cNvSpPr txBox="1"/>
          <p:nvPr/>
        </p:nvSpPr>
        <p:spPr>
          <a:xfrm>
            <a:off x="952500" y="2209800"/>
            <a:ext cx="7010400" cy="3847207"/>
          </a:xfrm>
          <a:prstGeom prst="rect">
            <a:avLst/>
          </a:prstGeom>
          <a:noFill/>
        </p:spPr>
        <p:txBody>
          <a:bodyPr wrap="square" rtlCol="0">
            <a:spAutoFit/>
          </a:bodyPr>
          <a:lstStyle/>
          <a:p>
            <a:r>
              <a:rPr lang="en-US" sz="3200" dirty="0">
                <a:latin typeface="Arial Rounded MT Bold" panose="020F0704030504030204" pitchFamily="34" charset="0"/>
                <a:ea typeface="CreativeFonts1" panose="02000603000000000000" pitchFamily="2" charset="0"/>
                <a:hlinkClick r:id="rId3"/>
              </a:rPr>
              <a:t>https://littlebirdtales.com</a:t>
            </a:r>
            <a:r>
              <a:rPr lang="en-US" sz="3200" dirty="0" smtClean="0">
                <a:latin typeface="Arial Rounded MT Bold" panose="020F0704030504030204" pitchFamily="34" charset="0"/>
                <a:ea typeface="CreativeFonts1" panose="02000603000000000000" pitchFamily="2" charset="0"/>
                <a:hlinkClick r:id="rId3"/>
              </a:rPr>
              <a:t>/</a:t>
            </a:r>
            <a:endParaRPr lang="en-US" sz="3200" dirty="0" smtClean="0">
              <a:latin typeface="Arial Rounded MT Bold" panose="020F0704030504030204" pitchFamily="34" charset="0"/>
              <a:ea typeface="CreativeFonts1" panose="02000603000000000000" pitchFamily="2" charset="0"/>
            </a:endParaRPr>
          </a:p>
          <a:p>
            <a:r>
              <a:rPr lang="en-US" sz="2000" dirty="0">
                <a:ea typeface="CreativeFonts1" panose="02000603000000000000" pitchFamily="2" charset="0"/>
              </a:rPr>
              <a:t>&gt;</a:t>
            </a:r>
            <a:r>
              <a:rPr lang="en-US" sz="2000" dirty="0" smtClean="0">
                <a:ea typeface="CreativeFonts1" panose="02000603000000000000" pitchFamily="2" charset="0"/>
              </a:rPr>
              <a:t>K-3</a:t>
            </a:r>
          </a:p>
          <a:p>
            <a:r>
              <a:rPr lang="en-US" sz="2000" dirty="0">
                <a:ea typeface="CreativeFonts1" panose="02000603000000000000" pitchFamily="2" charset="0"/>
              </a:rPr>
              <a:t>&gt;</a:t>
            </a:r>
            <a:r>
              <a:rPr lang="en-US" sz="2000" dirty="0" smtClean="0">
                <a:ea typeface="CreativeFonts1" panose="02000603000000000000" pitchFamily="2" charset="0"/>
              </a:rPr>
              <a:t>Students create and read their own stories</a:t>
            </a:r>
          </a:p>
          <a:p>
            <a:r>
              <a:rPr lang="en-US" sz="2000" dirty="0">
                <a:ea typeface="CreativeFonts1" panose="02000603000000000000" pitchFamily="2" charset="0"/>
              </a:rPr>
              <a:t>&gt;</a:t>
            </a:r>
            <a:r>
              <a:rPr lang="en-US" sz="2000" dirty="0" smtClean="0">
                <a:ea typeface="CreativeFonts1" panose="02000603000000000000" pitchFamily="2" charset="0"/>
              </a:rPr>
              <a:t>You can e-mail the video stories to parents</a:t>
            </a:r>
          </a:p>
          <a:p>
            <a:r>
              <a:rPr lang="en-US" sz="2000" dirty="0">
                <a:ea typeface="CreativeFonts1" panose="02000603000000000000" pitchFamily="2" charset="0"/>
              </a:rPr>
              <a:t>&gt;</a:t>
            </a:r>
            <a:r>
              <a:rPr lang="en-US" sz="2000" dirty="0" smtClean="0">
                <a:ea typeface="CreativeFonts1" panose="02000603000000000000" pitchFamily="2" charset="0"/>
              </a:rPr>
              <a:t>Free for teachers</a:t>
            </a:r>
          </a:p>
          <a:p>
            <a:r>
              <a:rPr lang="en-US" sz="2000" dirty="0">
                <a:ea typeface="CreativeFonts1" panose="02000603000000000000" pitchFamily="2" charset="0"/>
              </a:rPr>
              <a:t>&gt;</a:t>
            </a:r>
            <a:r>
              <a:rPr lang="en-US" sz="2000" dirty="0" smtClean="0">
                <a:ea typeface="CreativeFonts1" panose="02000603000000000000" pitchFamily="2" charset="0"/>
              </a:rPr>
              <a:t>It will save your story videos for 90 days</a:t>
            </a:r>
          </a:p>
          <a:p>
            <a:endParaRPr lang="en-US" sz="2000" dirty="0" smtClean="0">
              <a:ea typeface="CreativeFonts1" panose="02000603000000000000" pitchFamily="2" charset="0"/>
            </a:endParaRPr>
          </a:p>
          <a:p>
            <a:r>
              <a:rPr lang="en-US" sz="3200" dirty="0">
                <a:latin typeface="Arial Rounded MT Bold" panose="020F0704030504030204" pitchFamily="34" charset="0"/>
                <a:ea typeface="CreativeFonts1" panose="02000603000000000000" pitchFamily="2" charset="0"/>
                <a:hlinkClick r:id="rId4"/>
              </a:rPr>
              <a:t>http://storybird.com</a:t>
            </a:r>
            <a:r>
              <a:rPr lang="en-US" sz="3200" dirty="0" smtClean="0">
                <a:latin typeface="Arial Rounded MT Bold" panose="020F0704030504030204" pitchFamily="34" charset="0"/>
                <a:ea typeface="CreativeFonts1" panose="02000603000000000000" pitchFamily="2" charset="0"/>
                <a:hlinkClick r:id="rId4"/>
              </a:rPr>
              <a:t>/</a:t>
            </a:r>
            <a:endParaRPr lang="en-US" sz="3200" dirty="0" smtClean="0">
              <a:latin typeface="Arial Rounded MT Bold" panose="020F0704030504030204" pitchFamily="34" charset="0"/>
              <a:ea typeface="CreativeFonts1" panose="02000603000000000000" pitchFamily="2" charset="0"/>
            </a:endParaRPr>
          </a:p>
          <a:p>
            <a:r>
              <a:rPr lang="en-US" sz="2000" dirty="0">
                <a:ea typeface="CreativeFonts1" panose="02000603000000000000" pitchFamily="2" charset="0"/>
              </a:rPr>
              <a:t>&gt;</a:t>
            </a:r>
            <a:r>
              <a:rPr lang="en-US" sz="2000" dirty="0" smtClean="0">
                <a:ea typeface="CreativeFonts1" panose="02000603000000000000" pitchFamily="2" charset="0"/>
              </a:rPr>
              <a:t>They suggest 3+ independently and K-2 with adult help</a:t>
            </a:r>
          </a:p>
          <a:p>
            <a:r>
              <a:rPr lang="en-US" sz="2000" dirty="0">
                <a:ea typeface="CreativeFonts1" panose="02000603000000000000" pitchFamily="2" charset="0"/>
              </a:rPr>
              <a:t>&gt;</a:t>
            </a:r>
            <a:r>
              <a:rPr lang="en-US" sz="2000" dirty="0" smtClean="0">
                <a:ea typeface="CreativeFonts1" panose="02000603000000000000" pitchFamily="2" charset="0"/>
              </a:rPr>
              <a:t>Totally Free!</a:t>
            </a:r>
          </a:p>
          <a:p>
            <a:r>
              <a:rPr lang="en-US" sz="2000" dirty="0">
                <a:ea typeface="CreativeFonts1" panose="02000603000000000000" pitchFamily="2" charset="0"/>
              </a:rPr>
              <a:t>&gt;</a:t>
            </a:r>
            <a:r>
              <a:rPr lang="en-US" sz="2000" dirty="0" smtClean="0">
                <a:ea typeface="CreativeFonts1" panose="02000603000000000000" pitchFamily="2" charset="0"/>
              </a:rPr>
              <a:t>Set up assignments for students or let them free write</a:t>
            </a:r>
            <a:endParaRPr lang="en-US" sz="2000" dirty="0">
              <a:ea typeface="CreativeFonts1" panose="02000603000000000000" pitchFamily="2" charset="0"/>
            </a:endParaRPr>
          </a:p>
        </p:txBody>
      </p:sp>
    </p:spTree>
    <p:extLst>
      <p:ext uri="{BB962C8B-B14F-4D97-AF65-F5344CB8AC3E}">
        <p14:creationId xmlns:p14="http://schemas.microsoft.com/office/powerpoint/2010/main" val="355326545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mn</a:t>
            </a:r>
            <a:endParaRPr lang="en-US" dirty="0"/>
          </a:p>
        </p:txBody>
      </p:sp>
      <p:pic>
        <p:nvPicPr>
          <p:cNvPr id="12"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55" y="0"/>
            <a:ext cx="9157855" cy="6871855"/>
          </a:xfrm>
        </p:spPr>
      </p:pic>
      <p:sp>
        <p:nvSpPr>
          <p:cNvPr id="8" name="Rounded Rectangle 7"/>
          <p:cNvSpPr/>
          <p:nvPr/>
        </p:nvSpPr>
        <p:spPr>
          <a:xfrm>
            <a:off x="762000" y="381000"/>
            <a:ext cx="7391400" cy="1015663"/>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9" name="Rounded Rectangle 8"/>
          <p:cNvSpPr/>
          <p:nvPr/>
        </p:nvSpPr>
        <p:spPr>
          <a:xfrm>
            <a:off x="762000" y="2057400"/>
            <a:ext cx="7543800" cy="45720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612058" y="381000"/>
            <a:ext cx="80772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 </a:t>
            </a:r>
            <a:r>
              <a:rPr lang="en-US" sz="3800" dirty="0" smtClean="0">
                <a:latin typeface="CreativeFonts1" panose="02000603000000000000" pitchFamily="2" charset="0"/>
                <a:ea typeface="CreativeFonts1" panose="02000603000000000000" pitchFamily="2" charset="0"/>
              </a:rPr>
              <a:t>Pic Monkey- Photo Editor</a:t>
            </a:r>
            <a:endParaRPr lang="en-US" sz="3800" dirty="0">
              <a:latin typeface="CreativeFonts1" panose="02000603000000000000" pitchFamily="2" charset="0"/>
              <a:ea typeface="CreativeFonts1" panose="02000603000000000000" pitchFamily="2" charset="0"/>
            </a:endParaRPr>
          </a:p>
        </p:txBody>
      </p:sp>
      <p:sp>
        <p:nvSpPr>
          <p:cNvPr id="11" name="TextBox 10"/>
          <p:cNvSpPr txBox="1"/>
          <p:nvPr/>
        </p:nvSpPr>
        <p:spPr>
          <a:xfrm>
            <a:off x="978310" y="2209800"/>
            <a:ext cx="7467600" cy="3477875"/>
          </a:xfrm>
          <a:prstGeom prst="rect">
            <a:avLst/>
          </a:prstGeom>
          <a:noFill/>
        </p:spPr>
        <p:txBody>
          <a:bodyPr wrap="square" rtlCol="0">
            <a:spAutoFit/>
          </a:bodyPr>
          <a:lstStyle/>
          <a:p>
            <a:r>
              <a:rPr lang="en-US" sz="3200" dirty="0">
                <a:latin typeface="Arial Rounded MT Bold" panose="020F0704030504030204" pitchFamily="34" charset="0"/>
                <a:ea typeface="CreativeFonts1" panose="02000603000000000000" pitchFamily="2" charset="0"/>
                <a:hlinkClick r:id="rId3"/>
              </a:rPr>
              <a:t>http://www.picmonkey.com</a:t>
            </a:r>
            <a:r>
              <a:rPr lang="en-US" sz="3200" dirty="0" smtClean="0">
                <a:latin typeface="Arial Rounded MT Bold" panose="020F0704030504030204" pitchFamily="34" charset="0"/>
                <a:ea typeface="CreativeFonts1" panose="02000603000000000000" pitchFamily="2" charset="0"/>
                <a:hlinkClick r:id="rId3"/>
              </a:rPr>
              <a:t>/</a:t>
            </a:r>
            <a:endParaRPr lang="en-US" sz="3200" dirty="0" smtClean="0">
              <a:latin typeface="Arial Rounded MT Bold" panose="020F0704030504030204" pitchFamily="34" charset="0"/>
              <a:ea typeface="CreativeFonts1" panose="02000603000000000000" pitchFamily="2" charset="0"/>
            </a:endParaRPr>
          </a:p>
          <a:p>
            <a:endParaRPr lang="en-US" sz="1200" dirty="0">
              <a:latin typeface="Arial Rounded MT Bold" panose="020F0704030504030204" pitchFamily="34" charset="0"/>
              <a:ea typeface="CreativeFonts1" panose="02000603000000000000" pitchFamily="2" charset="0"/>
            </a:endParaRPr>
          </a:p>
          <a:p>
            <a:r>
              <a:rPr lang="en-US" sz="2800" dirty="0">
                <a:ea typeface="CreativeFonts1" panose="02000603000000000000" pitchFamily="2" charset="0"/>
              </a:rPr>
              <a:t>&gt;</a:t>
            </a:r>
            <a:r>
              <a:rPr lang="en-US" sz="2800" dirty="0" smtClean="0">
                <a:ea typeface="CreativeFonts1" panose="02000603000000000000" pitchFamily="2" charset="0"/>
              </a:rPr>
              <a:t>Create cool headers with class photos for your class web page</a:t>
            </a:r>
          </a:p>
          <a:p>
            <a:r>
              <a:rPr lang="en-US" sz="2800" dirty="0">
                <a:ea typeface="CreativeFonts1" panose="02000603000000000000" pitchFamily="2" charset="0"/>
              </a:rPr>
              <a:t>&gt;</a:t>
            </a:r>
            <a:r>
              <a:rPr lang="en-US" sz="2800" dirty="0" smtClean="0">
                <a:ea typeface="CreativeFonts1" panose="02000603000000000000" pitchFamily="2" charset="0"/>
              </a:rPr>
              <a:t>No login</a:t>
            </a:r>
          </a:p>
          <a:p>
            <a:r>
              <a:rPr lang="en-US" sz="2800" dirty="0">
                <a:ea typeface="CreativeFonts1" panose="02000603000000000000" pitchFamily="2" charset="0"/>
              </a:rPr>
              <a:t>&gt;</a:t>
            </a:r>
            <a:r>
              <a:rPr lang="en-US" sz="2800" dirty="0" smtClean="0">
                <a:ea typeface="CreativeFonts1" panose="02000603000000000000" pitchFamily="2" charset="0"/>
              </a:rPr>
              <a:t>Free</a:t>
            </a:r>
          </a:p>
          <a:p>
            <a:r>
              <a:rPr lang="en-US" sz="2800" dirty="0">
                <a:ea typeface="CreativeFonts1" panose="02000603000000000000" pitchFamily="2" charset="0"/>
              </a:rPr>
              <a:t>&gt;</a:t>
            </a:r>
            <a:r>
              <a:rPr lang="en-US" sz="2800" dirty="0" smtClean="0">
                <a:ea typeface="CreativeFonts1" panose="02000603000000000000" pitchFamily="2" charset="0"/>
              </a:rPr>
              <a:t>Some features you do have to pay for</a:t>
            </a:r>
          </a:p>
          <a:p>
            <a:r>
              <a:rPr lang="en-US" sz="2800" dirty="0">
                <a:ea typeface="CreativeFonts1" panose="02000603000000000000" pitchFamily="2" charset="0"/>
              </a:rPr>
              <a:t>&gt;</a:t>
            </a:r>
            <a:r>
              <a:rPr lang="en-US" sz="2800" dirty="0" smtClean="0">
                <a:ea typeface="CreativeFonts1" panose="02000603000000000000" pitchFamily="2" charset="0"/>
              </a:rPr>
              <a:t>See samples on class page</a:t>
            </a:r>
            <a:endParaRPr lang="en-US" sz="2800" dirty="0">
              <a:ea typeface="CreativeFonts1" panose="02000603000000000000" pitchFamily="2" charset="0"/>
            </a:endParaRPr>
          </a:p>
        </p:txBody>
      </p:sp>
    </p:spTree>
    <p:extLst>
      <p:ext uri="{BB962C8B-B14F-4D97-AF65-F5344CB8AC3E}">
        <p14:creationId xmlns:p14="http://schemas.microsoft.com/office/powerpoint/2010/main" val="213179689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9" name="Rounded Rectangle 8"/>
          <p:cNvSpPr/>
          <p:nvPr/>
        </p:nvSpPr>
        <p:spPr>
          <a:xfrm>
            <a:off x="762000" y="2057400"/>
            <a:ext cx="7543800" cy="45720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0" name="TextBox 9"/>
          <p:cNvSpPr txBox="1"/>
          <p:nvPr/>
        </p:nvSpPr>
        <p:spPr>
          <a:xfrm>
            <a:off x="952500" y="520868"/>
            <a:ext cx="7010400" cy="938719"/>
          </a:xfrm>
          <a:prstGeom prst="rect">
            <a:avLst/>
          </a:prstGeom>
          <a:noFill/>
        </p:spPr>
        <p:txBody>
          <a:bodyPr wrap="square" rtlCol="0">
            <a:spAutoFit/>
          </a:bodyPr>
          <a:lstStyle/>
          <a:p>
            <a:r>
              <a:rPr lang="en-US" sz="5500" dirty="0" smtClean="0">
                <a:latin typeface="CreativeFonts1" panose="02000603000000000000" pitchFamily="2" charset="0"/>
                <a:ea typeface="CreativeFonts1" panose="02000603000000000000" pitchFamily="2" charset="0"/>
              </a:rPr>
              <a:t>Parent Communication</a:t>
            </a:r>
            <a:endParaRPr lang="en-US" sz="5500" dirty="0">
              <a:latin typeface="CreativeFonts1" panose="02000603000000000000" pitchFamily="2" charset="0"/>
              <a:ea typeface="CreativeFonts1" panose="02000603000000000000" pitchFamily="2" charset="0"/>
            </a:endParaRPr>
          </a:p>
        </p:txBody>
      </p:sp>
      <p:sp>
        <p:nvSpPr>
          <p:cNvPr id="11" name="TextBox 10"/>
          <p:cNvSpPr txBox="1"/>
          <p:nvPr/>
        </p:nvSpPr>
        <p:spPr>
          <a:xfrm>
            <a:off x="762000" y="2209800"/>
            <a:ext cx="7010400" cy="3662541"/>
          </a:xfrm>
          <a:prstGeom prst="rect">
            <a:avLst/>
          </a:prstGeom>
          <a:noFill/>
        </p:spPr>
        <p:txBody>
          <a:bodyPr wrap="square" rtlCol="0">
            <a:spAutoFit/>
          </a:bodyPr>
          <a:lstStyle/>
          <a:p>
            <a:r>
              <a:rPr lang="en-US" sz="4800" dirty="0" smtClean="0">
                <a:latin typeface="Arial Rounded MT Bold" panose="020F0704030504030204" pitchFamily="34" charset="0"/>
                <a:ea typeface="CreativeFonts1" panose="02000603000000000000" pitchFamily="2" charset="0"/>
              </a:rPr>
              <a:t> </a:t>
            </a:r>
            <a:r>
              <a:rPr lang="en-US" sz="4400" dirty="0" smtClean="0">
                <a:latin typeface="Arial Rounded MT Bold" panose="020F0704030504030204" pitchFamily="34" charset="0"/>
                <a:ea typeface="CreativeFonts1" panose="02000603000000000000" pitchFamily="2" charset="0"/>
                <a:hlinkClick r:id="rId3"/>
              </a:rPr>
              <a:t>www.surveymonkey.com</a:t>
            </a:r>
            <a:endParaRPr lang="en-US" sz="4400" dirty="0" smtClean="0">
              <a:latin typeface="Arial Rounded MT Bold" panose="020F0704030504030204" pitchFamily="34" charset="0"/>
              <a:ea typeface="CreativeFonts1" panose="02000603000000000000" pitchFamily="2" charset="0"/>
            </a:endParaRPr>
          </a:p>
          <a:p>
            <a:endParaRPr lang="en-US" sz="2400" dirty="0">
              <a:latin typeface="Arial Rounded MT Bold" panose="020F0704030504030204" pitchFamily="34" charset="0"/>
              <a:ea typeface="CreativeFonts1" panose="02000603000000000000" pitchFamily="2" charset="0"/>
            </a:endParaRPr>
          </a:p>
          <a:p>
            <a:r>
              <a:rPr lang="en-US" sz="2800" dirty="0">
                <a:ea typeface="CreativeFonts1" panose="02000603000000000000" pitchFamily="2" charset="0"/>
              </a:rPr>
              <a:t>&gt;</a:t>
            </a:r>
            <a:r>
              <a:rPr lang="en-US" sz="2800" dirty="0" smtClean="0">
                <a:ea typeface="CreativeFonts1" panose="02000603000000000000" pitchFamily="2" charset="0"/>
              </a:rPr>
              <a:t>Unlimited surveys and responses</a:t>
            </a:r>
          </a:p>
          <a:p>
            <a:r>
              <a:rPr lang="en-US" sz="2800" dirty="0">
                <a:ea typeface="CreativeFonts1" panose="02000603000000000000" pitchFamily="2" charset="0"/>
              </a:rPr>
              <a:t>&gt;</a:t>
            </a:r>
            <a:r>
              <a:rPr lang="en-US" sz="2800" dirty="0" smtClean="0">
                <a:ea typeface="CreativeFonts1" panose="02000603000000000000" pitchFamily="2" charset="0"/>
              </a:rPr>
              <a:t>Link given to your created survey</a:t>
            </a:r>
          </a:p>
          <a:p>
            <a:r>
              <a:rPr lang="en-US" sz="2800" dirty="0">
                <a:ea typeface="CreativeFonts1" panose="02000603000000000000" pitchFamily="2" charset="0"/>
              </a:rPr>
              <a:t>&gt;</a:t>
            </a:r>
            <a:r>
              <a:rPr lang="en-US" sz="2800" dirty="0" smtClean="0">
                <a:ea typeface="CreativeFonts1" panose="02000603000000000000" pitchFamily="2" charset="0"/>
              </a:rPr>
              <a:t>You choice the response option and the number of answers that can be marked</a:t>
            </a:r>
            <a:endParaRPr lang="en-US" sz="2400" dirty="0" smtClean="0">
              <a:ea typeface="CreativeFonts1" panose="02000603000000000000" pitchFamily="2" charset="0"/>
            </a:endParaRPr>
          </a:p>
          <a:p>
            <a:endParaRPr lang="en-US" sz="4800" dirty="0">
              <a:latin typeface="Arial Rounded MT Bold" panose="020F0704030504030204" pitchFamily="34" charset="0"/>
              <a:ea typeface="CreativeFonts1" panose="02000603000000000000" pitchFamily="2" charset="0"/>
            </a:endParaRPr>
          </a:p>
        </p:txBody>
      </p:sp>
    </p:spTree>
    <p:extLst>
      <p:ext uri="{BB962C8B-B14F-4D97-AF65-F5344CB8AC3E}">
        <p14:creationId xmlns:p14="http://schemas.microsoft.com/office/powerpoint/2010/main" val="266204867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9" name="Rounded Rectangle 8"/>
          <p:cNvSpPr/>
          <p:nvPr/>
        </p:nvSpPr>
        <p:spPr>
          <a:xfrm>
            <a:off x="762000" y="2057400"/>
            <a:ext cx="7543800" cy="45720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1" name="TextBox 10"/>
          <p:cNvSpPr txBox="1"/>
          <p:nvPr/>
        </p:nvSpPr>
        <p:spPr>
          <a:xfrm>
            <a:off x="952500" y="2057400"/>
            <a:ext cx="7010400" cy="4924425"/>
          </a:xfrm>
          <a:prstGeom prst="rect">
            <a:avLst/>
          </a:prstGeom>
          <a:noFill/>
        </p:spPr>
        <p:txBody>
          <a:bodyPr wrap="square" rtlCol="0">
            <a:spAutoFit/>
          </a:bodyPr>
          <a:lstStyle/>
          <a:p>
            <a:r>
              <a:rPr lang="en-US" sz="4800" dirty="0" smtClean="0">
                <a:latin typeface="Arial Rounded MT Bold" panose="020F0704030504030204" pitchFamily="34" charset="0"/>
                <a:ea typeface="CreativeFonts1" panose="02000603000000000000" pitchFamily="2" charset="0"/>
              </a:rPr>
              <a:t> </a:t>
            </a:r>
            <a:r>
              <a:rPr lang="en-US" sz="4400" dirty="0" smtClean="0">
                <a:latin typeface="Arial Rounded MT Bold" panose="020F0704030504030204" pitchFamily="34" charset="0"/>
                <a:ea typeface="CreativeFonts1" panose="02000603000000000000" pitchFamily="2" charset="0"/>
                <a:hlinkClick r:id="rId3"/>
              </a:rPr>
              <a:t>www.remind101.com</a:t>
            </a:r>
            <a:endParaRPr lang="en-US" sz="4400" dirty="0" smtClean="0">
              <a:latin typeface="Arial Rounded MT Bold" panose="020F0704030504030204" pitchFamily="34" charset="0"/>
              <a:ea typeface="CreativeFonts1" panose="02000603000000000000" pitchFamily="2" charset="0"/>
            </a:endParaRPr>
          </a:p>
          <a:p>
            <a:endParaRPr lang="en-US" sz="2400" dirty="0">
              <a:latin typeface="Arial Rounded MT Bold" panose="020F0704030504030204" pitchFamily="34" charset="0"/>
              <a:ea typeface="CreativeFonts1" panose="02000603000000000000" pitchFamily="2" charset="0"/>
            </a:endParaRPr>
          </a:p>
          <a:p>
            <a:r>
              <a:rPr lang="en-US" sz="2800" dirty="0">
                <a:ea typeface="CreativeFonts1" panose="02000603000000000000" pitchFamily="2" charset="0"/>
              </a:rPr>
              <a:t>&gt;</a:t>
            </a:r>
            <a:r>
              <a:rPr lang="en-US" sz="2800" dirty="0" smtClean="0">
                <a:ea typeface="CreativeFonts1" panose="02000603000000000000" pitchFamily="2" charset="0"/>
              </a:rPr>
              <a:t>A free and safe way for teachers to text parents and students.</a:t>
            </a:r>
          </a:p>
          <a:p>
            <a:endParaRPr lang="en-US" dirty="0">
              <a:latin typeface="Arial Rounded MT Bold" panose="020F0704030504030204" pitchFamily="34" charset="0"/>
              <a:ea typeface="CreativeFonts1" panose="02000603000000000000" pitchFamily="2" charset="0"/>
            </a:endParaRPr>
          </a:p>
          <a:p>
            <a:r>
              <a:rPr lang="en-US" sz="3600" dirty="0" smtClean="0">
                <a:solidFill>
                  <a:srgbClr val="0070C0"/>
                </a:solidFill>
                <a:latin typeface="Arial Rounded MT Bold" panose="020F0704030504030204" pitchFamily="34" charset="0"/>
                <a:ea typeface="CreativeFonts1" panose="02000603000000000000" pitchFamily="2" charset="0"/>
              </a:rPr>
              <a:t>Class e-mail list</a:t>
            </a:r>
          </a:p>
          <a:p>
            <a:r>
              <a:rPr lang="en-US" sz="2800" dirty="0">
                <a:ea typeface="CreativeFonts1" panose="02000603000000000000" pitchFamily="2" charset="0"/>
              </a:rPr>
              <a:t>&gt;</a:t>
            </a:r>
            <a:r>
              <a:rPr lang="en-US" sz="2800" dirty="0" smtClean="0">
                <a:ea typeface="CreativeFonts1" panose="02000603000000000000" pitchFamily="2" charset="0"/>
              </a:rPr>
              <a:t>Make a Parent Contact group</a:t>
            </a:r>
          </a:p>
          <a:p>
            <a:r>
              <a:rPr lang="en-US" sz="2800" dirty="0">
                <a:ea typeface="CreativeFonts1" panose="02000603000000000000" pitchFamily="2" charset="0"/>
              </a:rPr>
              <a:t>&gt;</a:t>
            </a:r>
            <a:r>
              <a:rPr lang="en-US" sz="2800" dirty="0" smtClean="0">
                <a:ea typeface="CreativeFonts1" panose="02000603000000000000" pitchFamily="2" charset="0"/>
              </a:rPr>
              <a:t>To: Yourself</a:t>
            </a:r>
          </a:p>
          <a:p>
            <a:r>
              <a:rPr lang="en-US" sz="2800" dirty="0" smtClean="0">
                <a:ea typeface="CreativeFonts1" panose="02000603000000000000" pitchFamily="2" charset="0"/>
              </a:rPr>
              <a:t>BCC: Parent Contact List</a:t>
            </a:r>
            <a:endParaRPr lang="en-US" sz="2400" dirty="0" smtClean="0">
              <a:ea typeface="CreativeFonts1" panose="02000603000000000000" pitchFamily="2" charset="0"/>
            </a:endParaRPr>
          </a:p>
          <a:p>
            <a:endParaRPr lang="en-US" sz="4800" dirty="0">
              <a:latin typeface="Arial Rounded MT Bold" panose="020F0704030504030204" pitchFamily="34" charset="0"/>
              <a:ea typeface="CreativeFonts1" panose="02000603000000000000" pitchFamily="2" charset="0"/>
            </a:endParaRPr>
          </a:p>
        </p:txBody>
      </p:sp>
      <p:sp>
        <p:nvSpPr>
          <p:cNvPr id="12" name="TextBox 11"/>
          <p:cNvSpPr txBox="1"/>
          <p:nvPr/>
        </p:nvSpPr>
        <p:spPr>
          <a:xfrm>
            <a:off x="952500" y="520868"/>
            <a:ext cx="7010400" cy="938719"/>
          </a:xfrm>
          <a:prstGeom prst="rect">
            <a:avLst/>
          </a:prstGeom>
          <a:noFill/>
        </p:spPr>
        <p:txBody>
          <a:bodyPr wrap="square" rtlCol="0">
            <a:spAutoFit/>
          </a:bodyPr>
          <a:lstStyle/>
          <a:p>
            <a:r>
              <a:rPr lang="en-US" sz="5500" dirty="0" smtClean="0">
                <a:latin typeface="CreativeFonts1" panose="02000603000000000000" pitchFamily="2" charset="0"/>
                <a:ea typeface="CreativeFonts1" panose="02000603000000000000" pitchFamily="2" charset="0"/>
              </a:rPr>
              <a:t>Parent Communication</a:t>
            </a:r>
            <a:endParaRPr lang="en-US" sz="5500" dirty="0">
              <a:latin typeface="CreativeFonts1" panose="02000603000000000000" pitchFamily="2" charset="0"/>
              <a:ea typeface="CreativeFonts1" panose="02000603000000000000" pitchFamily="2" charset="0"/>
            </a:endParaRPr>
          </a:p>
        </p:txBody>
      </p:sp>
    </p:spTree>
    <p:extLst>
      <p:ext uri="{BB962C8B-B14F-4D97-AF65-F5344CB8AC3E}">
        <p14:creationId xmlns:p14="http://schemas.microsoft.com/office/powerpoint/2010/main" val="23569121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55" y="0"/>
            <a:ext cx="9157855" cy="6871855"/>
          </a:xfr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9" name="Rounded Rectangle 8"/>
          <p:cNvSpPr/>
          <p:nvPr/>
        </p:nvSpPr>
        <p:spPr>
          <a:xfrm>
            <a:off x="762000" y="1905000"/>
            <a:ext cx="7543800" cy="4724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0" name="TextBox 9"/>
          <p:cNvSpPr txBox="1"/>
          <p:nvPr/>
        </p:nvSpPr>
        <p:spPr>
          <a:xfrm>
            <a:off x="762000" y="520867"/>
            <a:ext cx="7391400" cy="861774"/>
          </a:xfrm>
          <a:prstGeom prst="rect">
            <a:avLst/>
          </a:prstGeom>
          <a:noFill/>
        </p:spPr>
        <p:txBody>
          <a:bodyPr wrap="square" rtlCol="0">
            <a:spAutoFit/>
          </a:bodyPr>
          <a:lstStyle/>
          <a:p>
            <a:r>
              <a:rPr lang="en-US" sz="5000" dirty="0" smtClean="0">
                <a:latin typeface="CreativeFonts1" panose="02000603000000000000" pitchFamily="2" charset="0"/>
                <a:ea typeface="CreativeFonts1" panose="02000603000000000000" pitchFamily="2" charset="0"/>
              </a:rPr>
              <a:t>Interactive Awesomeness</a:t>
            </a:r>
            <a:endParaRPr lang="en-US" sz="5000" dirty="0">
              <a:latin typeface="CreativeFonts1" panose="02000603000000000000" pitchFamily="2" charset="0"/>
              <a:ea typeface="CreativeFonts1" panose="02000603000000000000" pitchFamily="2" charset="0"/>
            </a:endParaRPr>
          </a:p>
        </p:txBody>
      </p:sp>
      <p:sp>
        <p:nvSpPr>
          <p:cNvPr id="11" name="TextBox 10"/>
          <p:cNvSpPr txBox="1"/>
          <p:nvPr/>
        </p:nvSpPr>
        <p:spPr>
          <a:xfrm>
            <a:off x="876300" y="1905000"/>
            <a:ext cx="7315200" cy="4909036"/>
          </a:xfrm>
          <a:prstGeom prst="rect">
            <a:avLst/>
          </a:prstGeom>
          <a:noFill/>
        </p:spPr>
        <p:txBody>
          <a:bodyPr wrap="square" rtlCol="0">
            <a:spAutoFit/>
          </a:bodyPr>
          <a:lstStyle/>
          <a:p>
            <a:r>
              <a:rPr lang="en-US" sz="4800" dirty="0" smtClean="0">
                <a:latin typeface="Arial Rounded MT Bold" panose="020F0704030504030204" pitchFamily="34" charset="0"/>
                <a:ea typeface="CreativeFonts1" panose="02000603000000000000" pitchFamily="2" charset="0"/>
                <a:hlinkClick r:id="rId3"/>
              </a:rPr>
              <a:t>www.socrative.com</a:t>
            </a:r>
            <a:endParaRPr lang="en-US" sz="4800" dirty="0" smtClean="0">
              <a:latin typeface="Arial Rounded MT Bold" panose="020F0704030504030204" pitchFamily="34" charset="0"/>
              <a:ea typeface="CreativeFonts1" panose="02000603000000000000" pitchFamily="2" charset="0"/>
            </a:endParaRPr>
          </a:p>
          <a:p>
            <a:endParaRPr lang="en-US" sz="900" dirty="0" smtClean="0">
              <a:latin typeface="Arial Rounded MT Bold" panose="020F0704030504030204" pitchFamily="34" charset="0"/>
              <a:ea typeface="CreativeFonts1" panose="02000603000000000000" pitchFamily="2" charset="0"/>
            </a:endParaRPr>
          </a:p>
          <a:p>
            <a:r>
              <a:rPr lang="en-US" sz="3600" dirty="0" smtClean="0">
                <a:latin typeface="Arial Rounded MT Bold" panose="020F0704030504030204" pitchFamily="34" charset="0"/>
                <a:ea typeface="CreativeFonts1" panose="02000603000000000000" pitchFamily="2" charset="0"/>
              </a:rPr>
              <a:t>Teacher Login: t.socrative.com</a:t>
            </a:r>
          </a:p>
          <a:p>
            <a:endParaRPr lang="en-US" sz="1000" dirty="0" smtClean="0">
              <a:latin typeface="Arial Rounded MT Bold" panose="020F0704030504030204" pitchFamily="34" charset="0"/>
              <a:ea typeface="CreativeFonts1" panose="02000603000000000000" pitchFamily="2" charset="0"/>
            </a:endParaRPr>
          </a:p>
          <a:p>
            <a:r>
              <a:rPr lang="en-US" sz="3600" dirty="0" smtClean="0">
                <a:solidFill>
                  <a:srgbClr val="0070C0"/>
                </a:solidFill>
                <a:latin typeface="Arial Rounded MT Bold" panose="020F0704030504030204" pitchFamily="34" charset="0"/>
                <a:ea typeface="CreativeFonts1" panose="02000603000000000000" pitchFamily="2" charset="0"/>
              </a:rPr>
              <a:t>Student Login: m.socrative.com</a:t>
            </a:r>
          </a:p>
          <a:p>
            <a:endParaRPr lang="en-US" sz="1200" dirty="0">
              <a:solidFill>
                <a:srgbClr val="0070C0"/>
              </a:solidFill>
              <a:latin typeface="Arial Rounded MT Bold" panose="020F0704030504030204" pitchFamily="34" charset="0"/>
              <a:ea typeface="CreativeFonts1" panose="02000603000000000000" pitchFamily="2" charset="0"/>
            </a:endParaRPr>
          </a:p>
          <a:p>
            <a:r>
              <a:rPr lang="en-US" sz="3600" dirty="0" smtClean="0">
                <a:solidFill>
                  <a:srgbClr val="0070C0"/>
                </a:solidFill>
                <a:latin typeface="Arial Rounded MT Bold" panose="020F0704030504030204" pitchFamily="34" charset="0"/>
                <a:ea typeface="CreativeFonts1" panose="02000603000000000000" pitchFamily="2" charset="0"/>
              </a:rPr>
              <a:t>Room: 277485 *For Sample</a:t>
            </a:r>
          </a:p>
          <a:p>
            <a:endParaRPr lang="en-US" sz="1000" dirty="0">
              <a:solidFill>
                <a:srgbClr val="0070C0"/>
              </a:solidFill>
              <a:latin typeface="Arial Rounded MT Bold" panose="020F0704030504030204" pitchFamily="34" charset="0"/>
              <a:ea typeface="CreativeFonts1" panose="02000603000000000000" pitchFamily="2" charset="0"/>
            </a:endParaRPr>
          </a:p>
          <a:p>
            <a:r>
              <a:rPr lang="en-US" sz="3200" dirty="0" smtClean="0">
                <a:ea typeface="CreativeFonts1" panose="02000603000000000000" pitchFamily="2" charset="0"/>
              </a:rPr>
              <a:t>*Now it’s an app!!</a:t>
            </a:r>
          </a:p>
          <a:p>
            <a:r>
              <a:rPr lang="en-US" sz="2400" dirty="0" smtClean="0">
                <a:ea typeface="CreativeFonts1" panose="02000603000000000000" pitchFamily="2" charset="0"/>
              </a:rPr>
              <a:t>&gt;It works the same way as the site</a:t>
            </a:r>
          </a:p>
          <a:p>
            <a:r>
              <a:rPr lang="en-US" sz="2400" dirty="0" smtClean="0">
                <a:ea typeface="CreativeFonts1" panose="02000603000000000000" pitchFamily="2" charset="0"/>
              </a:rPr>
              <a:t>&gt;Make sure that you have the “Student App” on their  </a:t>
            </a:r>
          </a:p>
          <a:p>
            <a:r>
              <a:rPr lang="en-US" sz="2400" dirty="0" smtClean="0">
                <a:ea typeface="CreativeFonts1" panose="02000603000000000000" pitchFamily="2" charset="0"/>
              </a:rPr>
              <a:t>    iPads and the “Teacher App” on YOUR iPad</a:t>
            </a:r>
            <a:endParaRPr lang="en-US" sz="1400" dirty="0">
              <a:ea typeface="CreativeFonts1" panose="02000603000000000000" pitchFamily="2" charset="0"/>
            </a:endParaRPr>
          </a:p>
        </p:txBody>
      </p:sp>
      <p:pic>
        <p:nvPicPr>
          <p:cNvPr id="9218" name="Picture 2" descr="http://www.socrative.com/img/icon-teacher-ap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5700" y="138264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socrative.com/img/icon-student-ap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9500" y="4267200"/>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79164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55" y="0"/>
            <a:ext cx="9157855" cy="6871855"/>
          </a:xfr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9" name="Rounded Rectangle 8"/>
          <p:cNvSpPr/>
          <p:nvPr/>
        </p:nvSpPr>
        <p:spPr>
          <a:xfrm>
            <a:off x="762000" y="2057400"/>
            <a:ext cx="7543800" cy="45720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0" name="TextBox 9"/>
          <p:cNvSpPr txBox="1"/>
          <p:nvPr/>
        </p:nvSpPr>
        <p:spPr>
          <a:xfrm>
            <a:off x="762000" y="520867"/>
            <a:ext cx="7391400" cy="861774"/>
          </a:xfrm>
          <a:prstGeom prst="rect">
            <a:avLst/>
          </a:prstGeom>
          <a:noFill/>
        </p:spPr>
        <p:txBody>
          <a:bodyPr wrap="square" rtlCol="0">
            <a:spAutoFit/>
          </a:bodyPr>
          <a:lstStyle/>
          <a:p>
            <a:r>
              <a:rPr lang="en-US" sz="5000" dirty="0" smtClean="0">
                <a:latin typeface="CreativeFonts1" panose="02000603000000000000" pitchFamily="2" charset="0"/>
                <a:ea typeface="CreativeFonts1" panose="02000603000000000000" pitchFamily="2" charset="0"/>
              </a:rPr>
              <a:t>Interactive Awesomeness</a:t>
            </a:r>
            <a:endParaRPr lang="en-US" sz="5000" dirty="0">
              <a:latin typeface="CreativeFonts1" panose="02000603000000000000" pitchFamily="2" charset="0"/>
              <a:ea typeface="CreativeFonts1" panose="02000603000000000000" pitchFamily="2" charset="0"/>
            </a:endParaRPr>
          </a:p>
        </p:txBody>
      </p:sp>
      <p:sp>
        <p:nvSpPr>
          <p:cNvPr id="11" name="TextBox 10"/>
          <p:cNvSpPr txBox="1"/>
          <p:nvPr/>
        </p:nvSpPr>
        <p:spPr>
          <a:xfrm>
            <a:off x="990600" y="2166640"/>
            <a:ext cx="7315200" cy="4462760"/>
          </a:xfrm>
          <a:prstGeom prst="rect">
            <a:avLst/>
          </a:prstGeom>
          <a:noFill/>
        </p:spPr>
        <p:txBody>
          <a:bodyPr wrap="square" rtlCol="0">
            <a:spAutoFit/>
          </a:bodyPr>
          <a:lstStyle/>
          <a:p>
            <a:r>
              <a:rPr lang="en-US" sz="4800" dirty="0" smtClean="0">
                <a:latin typeface="Arial Rounded MT Bold" panose="020F0704030504030204" pitchFamily="34" charset="0"/>
                <a:ea typeface="CreativeFonts1" panose="02000603000000000000" pitchFamily="2" charset="0"/>
                <a:hlinkClick r:id="rId3"/>
              </a:rPr>
              <a:t>www.padlet.com</a:t>
            </a:r>
            <a:endParaRPr lang="en-US" sz="4800" dirty="0" smtClean="0">
              <a:latin typeface="Arial Rounded MT Bold" panose="020F0704030504030204" pitchFamily="34" charset="0"/>
              <a:ea typeface="CreativeFonts1" panose="02000603000000000000" pitchFamily="2" charset="0"/>
            </a:endParaRPr>
          </a:p>
          <a:p>
            <a:endParaRPr lang="en-US" sz="2000" dirty="0" smtClean="0">
              <a:latin typeface="Arial Rounded MT Bold" panose="020F0704030504030204" pitchFamily="34" charset="0"/>
              <a:ea typeface="CreativeFonts1" panose="02000603000000000000" pitchFamily="2" charset="0"/>
            </a:endParaRPr>
          </a:p>
          <a:p>
            <a:r>
              <a:rPr lang="en-US" sz="2800" dirty="0">
                <a:ea typeface="CreativeFonts1" panose="02000603000000000000" pitchFamily="2" charset="0"/>
              </a:rPr>
              <a:t>&gt;</a:t>
            </a:r>
            <a:r>
              <a:rPr lang="en-US" sz="2800" dirty="0" smtClean="0">
                <a:ea typeface="CreativeFonts1" panose="02000603000000000000" pitchFamily="2" charset="0"/>
              </a:rPr>
              <a:t>See Sample</a:t>
            </a:r>
          </a:p>
          <a:p>
            <a:r>
              <a:rPr lang="en-US" sz="2800" dirty="0">
                <a:ea typeface="CreativeFonts1" panose="02000603000000000000" pitchFamily="2" charset="0"/>
              </a:rPr>
              <a:t>&gt;</a:t>
            </a:r>
            <a:r>
              <a:rPr lang="en-US" sz="2800" dirty="0" smtClean="0">
                <a:ea typeface="CreativeFonts1" panose="02000603000000000000" pitchFamily="2" charset="0"/>
              </a:rPr>
              <a:t>Double click to add a note</a:t>
            </a:r>
          </a:p>
          <a:p>
            <a:endParaRPr lang="en-US" sz="2000" dirty="0">
              <a:latin typeface="Arial Rounded MT Bold" panose="020F0704030504030204" pitchFamily="34" charset="0"/>
              <a:ea typeface="CreativeFonts1" panose="02000603000000000000" pitchFamily="2" charset="0"/>
            </a:endParaRPr>
          </a:p>
          <a:p>
            <a:r>
              <a:rPr lang="en-US" sz="4400" dirty="0" smtClean="0">
                <a:latin typeface="Arial Rounded MT Bold" panose="020F0704030504030204" pitchFamily="34" charset="0"/>
                <a:ea typeface="CreativeFonts1" panose="02000603000000000000" pitchFamily="2" charset="0"/>
                <a:hlinkClick r:id="rId4"/>
              </a:rPr>
              <a:t>www.nearpod.com</a:t>
            </a:r>
            <a:endParaRPr lang="en-US" sz="4400" dirty="0" smtClean="0">
              <a:latin typeface="Arial Rounded MT Bold" panose="020F0704030504030204" pitchFamily="34" charset="0"/>
              <a:ea typeface="CreativeFonts1" panose="02000603000000000000" pitchFamily="2" charset="0"/>
            </a:endParaRPr>
          </a:p>
          <a:p>
            <a:r>
              <a:rPr lang="en-US" sz="2400" dirty="0">
                <a:ea typeface="CreativeFonts1" panose="02000603000000000000" pitchFamily="2" charset="0"/>
              </a:rPr>
              <a:t>&gt;</a:t>
            </a:r>
            <a:r>
              <a:rPr lang="en-US" sz="2400" dirty="0" smtClean="0">
                <a:ea typeface="CreativeFonts1" panose="02000603000000000000" pitchFamily="2" charset="0"/>
              </a:rPr>
              <a:t>For use with older kids</a:t>
            </a:r>
          </a:p>
          <a:p>
            <a:r>
              <a:rPr lang="en-US" sz="2400" dirty="0">
                <a:ea typeface="CreativeFonts1" panose="02000603000000000000" pitchFamily="2" charset="0"/>
              </a:rPr>
              <a:t>&gt;</a:t>
            </a:r>
            <a:r>
              <a:rPr lang="en-US" sz="2400" dirty="0" smtClean="0">
                <a:ea typeface="CreativeFonts1" panose="02000603000000000000" pitchFamily="2" charset="0"/>
              </a:rPr>
              <a:t>Tons of premade lessons</a:t>
            </a:r>
          </a:p>
          <a:p>
            <a:r>
              <a:rPr lang="en-US" sz="2400" dirty="0">
                <a:ea typeface="CreativeFonts1" panose="02000603000000000000" pitchFamily="2" charset="0"/>
              </a:rPr>
              <a:t>&gt;</a:t>
            </a:r>
            <a:r>
              <a:rPr lang="en-US" sz="2400" dirty="0" smtClean="0">
                <a:ea typeface="CreativeFonts1" panose="02000603000000000000" pitchFamily="2" charset="0"/>
              </a:rPr>
              <a:t>They do charge for some features</a:t>
            </a:r>
          </a:p>
          <a:p>
            <a:r>
              <a:rPr lang="en-US" sz="2400" dirty="0">
                <a:ea typeface="CreativeFonts1" panose="02000603000000000000" pitchFamily="2" charset="0"/>
              </a:rPr>
              <a:t>&gt;</a:t>
            </a:r>
            <a:r>
              <a:rPr lang="en-US" sz="2400" dirty="0" smtClean="0">
                <a:ea typeface="CreativeFonts1" panose="02000603000000000000" pitchFamily="2" charset="0"/>
              </a:rPr>
              <a:t>Also an app</a:t>
            </a:r>
          </a:p>
        </p:txBody>
      </p:sp>
    </p:spTree>
    <p:extLst>
      <p:ext uri="{BB962C8B-B14F-4D97-AF65-F5344CB8AC3E}">
        <p14:creationId xmlns:p14="http://schemas.microsoft.com/office/powerpoint/2010/main" val="25461183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27" y="-13855"/>
            <a:ext cx="9150927" cy="9150927"/>
          </a:xfrm>
        </p:spPr>
      </p:pic>
      <p:sp>
        <p:nvSpPr>
          <p:cNvPr id="9" name="Rounded Rectangle 8"/>
          <p:cNvSpPr/>
          <p:nvPr/>
        </p:nvSpPr>
        <p:spPr>
          <a:xfrm>
            <a:off x="762000" y="2057400"/>
            <a:ext cx="7543800" cy="45720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2" name="TextBox 11"/>
          <p:cNvSpPr txBox="1"/>
          <p:nvPr/>
        </p:nvSpPr>
        <p:spPr>
          <a:xfrm>
            <a:off x="990600" y="2209800"/>
            <a:ext cx="7010400" cy="830997"/>
          </a:xfrm>
          <a:prstGeom prst="rect">
            <a:avLst/>
          </a:prstGeom>
          <a:noFill/>
        </p:spPr>
        <p:txBody>
          <a:bodyPr wrap="square" rtlCol="0">
            <a:spAutoFit/>
          </a:bodyPr>
          <a:lstStyle/>
          <a:p>
            <a:r>
              <a:rPr lang="en-US" sz="4800" dirty="0" smtClean="0">
                <a:latin typeface="Arial Rounded MT Bold" panose="020F0704030504030204" pitchFamily="34" charset="0"/>
                <a:ea typeface="CreativeFonts1" panose="02000603000000000000" pitchFamily="2" charset="0"/>
                <a:hlinkClick r:id="rId3"/>
              </a:rPr>
              <a:t> </a:t>
            </a:r>
            <a:endParaRPr lang="en-US" sz="2800" dirty="0">
              <a:latin typeface="Arial Rounded MT Bold" panose="020F0704030504030204" pitchFamily="34" charset="0"/>
              <a:ea typeface="CreativeFonts1" panose="02000603000000000000" pitchFamily="2" charset="0"/>
            </a:endParaRPr>
          </a:p>
        </p:txBody>
      </p:sp>
      <p:pic>
        <p:nvPicPr>
          <p:cNvPr id="2050" name="Picture 2" descr="F:\AutomaticTabs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9144000" cy="739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4086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ounded Rectangle 7"/>
          <p:cNvSpPr/>
          <p:nvPr/>
        </p:nvSpPr>
        <p:spPr>
          <a:xfrm>
            <a:off x="762000" y="380999"/>
            <a:ext cx="7391400" cy="1863417"/>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9" name="Rounded Rectangle 8"/>
          <p:cNvSpPr/>
          <p:nvPr/>
        </p:nvSpPr>
        <p:spPr>
          <a:xfrm>
            <a:off x="762000" y="2667000"/>
            <a:ext cx="7543800" cy="3962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7" name="TextBox 6"/>
          <p:cNvSpPr txBox="1"/>
          <p:nvPr/>
        </p:nvSpPr>
        <p:spPr>
          <a:xfrm>
            <a:off x="457200" y="520868"/>
            <a:ext cx="8382000" cy="1723549"/>
          </a:xfrm>
          <a:prstGeom prst="rect">
            <a:avLst/>
          </a:prstGeom>
          <a:noFill/>
        </p:spPr>
        <p:txBody>
          <a:bodyPr wrap="square" rtlCol="0">
            <a:spAutoFit/>
          </a:bodyPr>
          <a:lstStyle/>
          <a:p>
            <a:r>
              <a:rPr lang="en-US" sz="5300" dirty="0" smtClean="0">
                <a:latin typeface="CreativeFonts1" panose="02000603000000000000" pitchFamily="2" charset="0"/>
                <a:ea typeface="CreativeFonts1" panose="02000603000000000000" pitchFamily="2" charset="0"/>
              </a:rPr>
              <a:t> Save &amp; Access Your Work</a:t>
            </a:r>
          </a:p>
          <a:p>
            <a:r>
              <a:rPr lang="en-US" sz="5300" dirty="0">
                <a:latin typeface="CreativeFonts1" panose="02000603000000000000" pitchFamily="2" charset="0"/>
                <a:ea typeface="CreativeFonts1" panose="02000603000000000000" pitchFamily="2" charset="0"/>
              </a:rPr>
              <a:t> </a:t>
            </a:r>
            <a:r>
              <a:rPr lang="en-US" sz="5300" dirty="0" smtClean="0">
                <a:latin typeface="CreativeFonts1" panose="02000603000000000000" pitchFamily="2" charset="0"/>
                <a:ea typeface="CreativeFonts1" panose="02000603000000000000" pitchFamily="2" charset="0"/>
              </a:rPr>
              <a:t>      Any &amp; Everywhere </a:t>
            </a:r>
            <a:endParaRPr lang="en-US" sz="5300" dirty="0">
              <a:latin typeface="CreativeFonts1" panose="02000603000000000000" pitchFamily="2" charset="0"/>
              <a:ea typeface="CreativeFonts1" panose="02000603000000000000" pitchFamily="2" charset="0"/>
            </a:endParaRPr>
          </a:p>
        </p:txBody>
      </p:sp>
      <p:sp>
        <p:nvSpPr>
          <p:cNvPr id="10" name="TextBox 9"/>
          <p:cNvSpPr txBox="1"/>
          <p:nvPr/>
        </p:nvSpPr>
        <p:spPr>
          <a:xfrm>
            <a:off x="952500" y="2057400"/>
            <a:ext cx="7010400" cy="2739211"/>
          </a:xfrm>
          <a:prstGeom prst="rect">
            <a:avLst/>
          </a:prstGeom>
          <a:noFill/>
        </p:spPr>
        <p:txBody>
          <a:bodyPr wrap="square" rtlCol="0">
            <a:spAutoFit/>
          </a:bodyPr>
          <a:lstStyle/>
          <a:p>
            <a:r>
              <a:rPr lang="en-US" sz="4800" dirty="0" smtClean="0">
                <a:latin typeface="Arial Rounded MT Bold" panose="020F0704030504030204" pitchFamily="34" charset="0"/>
                <a:ea typeface="CreativeFonts1" panose="02000603000000000000" pitchFamily="2" charset="0"/>
              </a:rPr>
              <a:t> </a:t>
            </a:r>
          </a:p>
          <a:p>
            <a:r>
              <a:rPr lang="en-US" sz="4800" dirty="0" smtClean="0">
                <a:latin typeface="Arial Rounded MT Bold" panose="020F0704030504030204" pitchFamily="34" charset="0"/>
                <a:ea typeface="CreativeFonts1" panose="02000603000000000000" pitchFamily="2" charset="0"/>
                <a:hlinkClick r:id="rId3"/>
              </a:rPr>
              <a:t>www.dropbox.com</a:t>
            </a:r>
            <a:endParaRPr lang="en-US" sz="4800" dirty="0" smtClean="0">
              <a:latin typeface="Arial Rounded MT Bold" panose="020F0704030504030204" pitchFamily="34" charset="0"/>
              <a:ea typeface="CreativeFonts1" panose="02000603000000000000" pitchFamily="2" charset="0"/>
            </a:endParaRPr>
          </a:p>
          <a:p>
            <a:endParaRPr lang="en-US" sz="4800" dirty="0">
              <a:latin typeface="Arial Rounded MT Bold" panose="020F0704030504030204" pitchFamily="34" charset="0"/>
              <a:ea typeface="CreativeFonts1" panose="02000603000000000000" pitchFamily="2" charset="0"/>
            </a:endParaRPr>
          </a:p>
          <a:p>
            <a:endParaRPr lang="en-US" sz="2800" dirty="0">
              <a:latin typeface="Arial Rounded MT Bold" panose="020F0704030504030204" pitchFamily="34" charset="0"/>
              <a:ea typeface="CreativeFonts1" panose="02000603000000000000" pitchFamily="2" charset="0"/>
            </a:endParaRPr>
          </a:p>
        </p:txBody>
      </p:sp>
    </p:spTree>
    <p:extLst>
      <p:ext uri="{BB962C8B-B14F-4D97-AF65-F5344CB8AC3E}">
        <p14:creationId xmlns:p14="http://schemas.microsoft.com/office/powerpoint/2010/main" val="193344088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595745" y="380999"/>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0" name="TextBox 9"/>
          <p:cNvSpPr txBox="1"/>
          <p:nvPr/>
        </p:nvSpPr>
        <p:spPr>
          <a:xfrm>
            <a:off x="990600" y="520868"/>
            <a:ext cx="70104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 Math-Mazing!</a:t>
            </a:r>
            <a:endParaRPr lang="en-US" sz="6000" dirty="0">
              <a:latin typeface="CreativeFonts1" panose="02000603000000000000" pitchFamily="2" charset="0"/>
              <a:ea typeface="CreativeFonts1" panose="02000603000000000000" pitchFamily="2" charset="0"/>
            </a:endParaRPr>
          </a:p>
        </p:txBody>
      </p:sp>
      <p:sp>
        <p:nvSpPr>
          <p:cNvPr id="13" name="Rounded Rectangle 12"/>
          <p:cNvSpPr/>
          <p:nvPr/>
        </p:nvSpPr>
        <p:spPr>
          <a:xfrm>
            <a:off x="779039" y="2362200"/>
            <a:ext cx="7208106" cy="38862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542477" y="93544"/>
            <a:ext cx="473125" cy="1417146"/>
          </a:xfrm>
          <a:prstGeom prst="rect">
            <a:avLst/>
          </a:prstGeom>
        </p:spPr>
      </p:pic>
      <p:sp>
        <p:nvSpPr>
          <p:cNvPr id="9" name="TextBox 8"/>
          <p:cNvSpPr txBox="1"/>
          <p:nvPr/>
        </p:nvSpPr>
        <p:spPr>
          <a:xfrm>
            <a:off x="779039" y="2320141"/>
            <a:ext cx="7221961" cy="4524315"/>
          </a:xfrm>
          <a:prstGeom prst="rect">
            <a:avLst/>
          </a:prstGeom>
          <a:noFill/>
        </p:spPr>
        <p:txBody>
          <a:bodyPr wrap="square" rtlCol="0">
            <a:spAutoFit/>
          </a:bodyPr>
          <a:lstStyle/>
          <a:p>
            <a:r>
              <a:rPr lang="en-US" sz="4800" dirty="0" smtClean="0">
                <a:latin typeface="Arial Rounded MT Bold" panose="020F0704030504030204" pitchFamily="34" charset="0"/>
                <a:ea typeface="CreativeFonts1" panose="02000603000000000000" pitchFamily="2" charset="0"/>
              </a:rPr>
              <a:t> </a:t>
            </a:r>
            <a:r>
              <a:rPr lang="en-US" sz="3600" dirty="0" smtClean="0">
                <a:latin typeface="Arial Rounded MT Bold" panose="020F0704030504030204" pitchFamily="34" charset="0"/>
                <a:ea typeface="CreativeFonts1" panose="02000603000000000000" pitchFamily="2" charset="0"/>
              </a:rPr>
              <a:t>Xtra Math</a:t>
            </a:r>
          </a:p>
          <a:p>
            <a:r>
              <a:rPr lang="en-US" sz="3600" dirty="0" smtClean="0">
                <a:latin typeface="Arial Rounded MT Bold" panose="020F0704030504030204" pitchFamily="34" charset="0"/>
                <a:ea typeface="CreativeFonts1" panose="02000603000000000000" pitchFamily="2" charset="0"/>
                <a:hlinkClick r:id="rId4"/>
              </a:rPr>
              <a:t>www.xtramath.org</a:t>
            </a:r>
            <a:endParaRPr lang="en-US" sz="3600" dirty="0" smtClean="0">
              <a:latin typeface="Arial Rounded MT Bold" panose="020F0704030504030204" pitchFamily="34" charset="0"/>
              <a:ea typeface="CreativeFonts1" panose="02000603000000000000" pitchFamily="2" charset="0"/>
            </a:endParaRPr>
          </a:p>
          <a:p>
            <a:r>
              <a:rPr lang="en-US" sz="2800" dirty="0" smtClean="0">
                <a:ea typeface="CreativeFonts1" panose="02000603000000000000" pitchFamily="2" charset="0"/>
              </a:rPr>
              <a:t>&gt;site – FREE, app $4.99</a:t>
            </a:r>
          </a:p>
          <a:p>
            <a:endParaRPr lang="en-US" sz="3600" dirty="0">
              <a:latin typeface="Arial Rounded MT Bold" panose="020F0704030504030204" pitchFamily="34" charset="0"/>
              <a:ea typeface="CreativeFonts1" panose="02000603000000000000" pitchFamily="2" charset="0"/>
            </a:endParaRPr>
          </a:p>
          <a:p>
            <a:r>
              <a:rPr lang="en-US" sz="3600" dirty="0" smtClean="0">
                <a:latin typeface="Arial Rounded MT Bold" panose="020F0704030504030204" pitchFamily="34" charset="0"/>
                <a:ea typeface="CreativeFonts1" panose="02000603000000000000" pitchFamily="2" charset="0"/>
              </a:rPr>
              <a:t>Math Manipulatives</a:t>
            </a:r>
          </a:p>
          <a:p>
            <a:r>
              <a:rPr lang="en-US" sz="2800" dirty="0" smtClean="0">
                <a:solidFill>
                  <a:schemeClr val="accent6">
                    <a:lumMod val="75000"/>
                  </a:schemeClr>
                </a:solidFill>
                <a:latin typeface="Arial Rounded MT Bold" panose="020F0704030504030204" pitchFamily="34" charset="0"/>
                <a:ea typeface="CreativeFonts1" panose="02000603000000000000" pitchFamily="2" charset="0"/>
                <a:hlinkClick r:id="rId5"/>
              </a:rPr>
              <a:t>http</a:t>
            </a:r>
            <a:r>
              <a:rPr lang="en-US" sz="2800" dirty="0">
                <a:solidFill>
                  <a:schemeClr val="accent6">
                    <a:lumMod val="75000"/>
                  </a:schemeClr>
                </a:solidFill>
                <a:latin typeface="Arial Rounded MT Bold" panose="020F0704030504030204" pitchFamily="34" charset="0"/>
                <a:ea typeface="CreativeFonts1" panose="02000603000000000000" pitchFamily="2" charset="0"/>
                <a:hlinkClick r:id="rId5"/>
              </a:rPr>
              <a:t>://</a:t>
            </a:r>
            <a:r>
              <a:rPr lang="en-US" sz="2800" dirty="0" smtClean="0">
                <a:solidFill>
                  <a:schemeClr val="accent6">
                    <a:lumMod val="75000"/>
                  </a:schemeClr>
                </a:solidFill>
                <a:latin typeface="Arial Rounded MT Bold" panose="020F0704030504030204" pitchFamily="34" charset="0"/>
                <a:ea typeface="CreativeFonts1" panose="02000603000000000000" pitchFamily="2" charset="0"/>
                <a:hlinkClick r:id="rId5"/>
              </a:rPr>
              <a:t>nlvm.usu.edu/en/nav/vlibrary.html</a:t>
            </a:r>
            <a:endParaRPr lang="en-US" sz="2800" dirty="0" smtClean="0">
              <a:solidFill>
                <a:schemeClr val="accent6">
                  <a:lumMod val="75000"/>
                </a:schemeClr>
              </a:solidFill>
              <a:latin typeface="Arial Rounded MT Bold" panose="020F0704030504030204" pitchFamily="34" charset="0"/>
              <a:ea typeface="CreativeFonts1" panose="02000603000000000000" pitchFamily="2" charset="0"/>
            </a:endParaRPr>
          </a:p>
          <a:p>
            <a:r>
              <a:rPr lang="en-US" sz="2400" dirty="0">
                <a:ea typeface="CreativeFonts1" panose="02000603000000000000" pitchFamily="2" charset="0"/>
              </a:rPr>
              <a:t>&gt;</a:t>
            </a:r>
            <a:r>
              <a:rPr lang="en-US" sz="2400" dirty="0" smtClean="0">
                <a:ea typeface="CreativeFonts1" panose="02000603000000000000" pitchFamily="2" charset="0"/>
              </a:rPr>
              <a:t>Math Manipulatives and games for every grade level</a:t>
            </a:r>
          </a:p>
          <a:p>
            <a:endParaRPr lang="en-US" sz="2400" dirty="0" smtClean="0">
              <a:latin typeface="Arial Rounded MT Bold" panose="020F0704030504030204" pitchFamily="34" charset="0"/>
              <a:ea typeface="CreativeFonts1" panose="02000603000000000000" pitchFamily="2" charset="0"/>
            </a:endParaRPr>
          </a:p>
          <a:p>
            <a:endParaRPr lang="en-US" sz="2400" dirty="0">
              <a:latin typeface="Arial Rounded MT Bold" panose="020F0704030504030204" pitchFamily="34" charset="0"/>
              <a:ea typeface="CreativeFonts1" panose="02000603000000000000" pitchFamily="2" charset="0"/>
            </a:endParaRPr>
          </a:p>
        </p:txBody>
      </p:sp>
      <p:pic>
        <p:nvPicPr>
          <p:cNvPr id="10242" name="Picture 2" descr="https://cdn0.xtramath.org/images/en/video-billboar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1600" y="2603090"/>
            <a:ext cx="3519243" cy="1979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42704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595745" y="380999"/>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0" name="TextBox 9"/>
          <p:cNvSpPr txBox="1"/>
          <p:nvPr/>
        </p:nvSpPr>
        <p:spPr>
          <a:xfrm>
            <a:off x="990600" y="520868"/>
            <a:ext cx="70104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 Reading Websites </a:t>
            </a:r>
            <a:endParaRPr lang="en-US" sz="6000" dirty="0">
              <a:latin typeface="CreativeFonts1" panose="02000603000000000000" pitchFamily="2" charset="0"/>
              <a:ea typeface="CreativeFonts1" panose="02000603000000000000" pitchFamily="2" charset="0"/>
            </a:endParaRPr>
          </a:p>
        </p:txBody>
      </p:sp>
      <p:sp>
        <p:nvSpPr>
          <p:cNvPr id="13" name="Rounded Rectangle 12"/>
          <p:cNvSpPr/>
          <p:nvPr/>
        </p:nvSpPr>
        <p:spPr>
          <a:xfrm>
            <a:off x="595745" y="1981200"/>
            <a:ext cx="7208106" cy="45720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542477" y="93544"/>
            <a:ext cx="473125" cy="1417146"/>
          </a:xfrm>
          <a:prstGeom prst="rect">
            <a:avLst/>
          </a:prstGeom>
        </p:spPr>
      </p:pic>
      <p:sp>
        <p:nvSpPr>
          <p:cNvPr id="9" name="TextBox 8"/>
          <p:cNvSpPr txBox="1"/>
          <p:nvPr/>
        </p:nvSpPr>
        <p:spPr>
          <a:xfrm>
            <a:off x="779039" y="2097375"/>
            <a:ext cx="7221961" cy="4585871"/>
          </a:xfrm>
          <a:prstGeom prst="rect">
            <a:avLst/>
          </a:prstGeom>
          <a:noFill/>
        </p:spPr>
        <p:txBody>
          <a:bodyPr wrap="square" rtlCol="0">
            <a:spAutoFit/>
          </a:bodyPr>
          <a:lstStyle/>
          <a:p>
            <a:r>
              <a:rPr lang="en-US" sz="2800" dirty="0" smtClean="0">
                <a:latin typeface="Arial Rounded MT Bold" panose="020F0704030504030204" pitchFamily="34" charset="0"/>
                <a:ea typeface="CreativeFonts1" panose="02000603000000000000" pitchFamily="2" charset="0"/>
              </a:rPr>
              <a:t>Into the Book</a:t>
            </a:r>
          </a:p>
          <a:p>
            <a:r>
              <a:rPr lang="en-US" sz="2400" dirty="0">
                <a:latin typeface="Arial Rounded MT Bold" panose="020F0704030504030204" pitchFamily="34" charset="0"/>
                <a:ea typeface="CreativeFonts1" panose="02000603000000000000" pitchFamily="2" charset="0"/>
                <a:hlinkClick r:id="rId4"/>
              </a:rPr>
              <a:t>http://reading.ecb.org</a:t>
            </a:r>
            <a:r>
              <a:rPr lang="en-US" sz="2400" dirty="0" smtClean="0">
                <a:latin typeface="Arial Rounded MT Bold" panose="020F0704030504030204" pitchFamily="34" charset="0"/>
                <a:ea typeface="CreativeFonts1" panose="02000603000000000000" pitchFamily="2" charset="0"/>
                <a:hlinkClick r:id="rId4"/>
              </a:rPr>
              <a:t>/</a:t>
            </a:r>
            <a:endParaRPr lang="en-US" sz="2400" dirty="0" smtClean="0">
              <a:latin typeface="Arial Rounded MT Bold" panose="020F0704030504030204" pitchFamily="34" charset="0"/>
              <a:ea typeface="CreativeFonts1" panose="02000603000000000000" pitchFamily="2" charset="0"/>
            </a:endParaRPr>
          </a:p>
          <a:p>
            <a:r>
              <a:rPr lang="en-US" sz="2400" dirty="0">
                <a:ea typeface="CreativeFonts1" panose="02000603000000000000" pitchFamily="2" charset="0"/>
              </a:rPr>
              <a:t>&gt;</a:t>
            </a:r>
            <a:r>
              <a:rPr lang="en-US" sz="2400" dirty="0" smtClean="0">
                <a:ea typeface="CreativeFonts1" panose="02000603000000000000" pitchFamily="2" charset="0"/>
              </a:rPr>
              <a:t>Practice reading comprehension strategies</a:t>
            </a:r>
          </a:p>
          <a:p>
            <a:r>
              <a:rPr lang="en-US" sz="2400" dirty="0">
                <a:ea typeface="CreativeFonts1" panose="02000603000000000000" pitchFamily="2" charset="0"/>
              </a:rPr>
              <a:t>&gt;</a:t>
            </a:r>
            <a:r>
              <a:rPr lang="en-US" sz="2400" dirty="0" smtClean="0">
                <a:ea typeface="CreativeFonts1" panose="02000603000000000000" pitchFamily="2" charset="0"/>
              </a:rPr>
              <a:t>For teachers and students </a:t>
            </a:r>
          </a:p>
          <a:p>
            <a:endParaRPr lang="en-US" sz="1200" dirty="0">
              <a:ea typeface="CreativeFonts1" panose="02000603000000000000" pitchFamily="2" charset="0"/>
            </a:endParaRPr>
          </a:p>
          <a:p>
            <a:r>
              <a:rPr lang="en-US" sz="2800" dirty="0" err="1" smtClean="0">
                <a:latin typeface="Arial Rounded MT Bold" panose="020F0704030504030204" pitchFamily="34" charset="0"/>
                <a:ea typeface="CreativeFonts1" panose="02000603000000000000" pitchFamily="2" charset="0"/>
              </a:rPr>
              <a:t>Youngzine</a:t>
            </a:r>
            <a:endParaRPr lang="en-US" sz="2800" dirty="0" smtClean="0">
              <a:latin typeface="Arial Rounded MT Bold" panose="020F0704030504030204" pitchFamily="34" charset="0"/>
              <a:ea typeface="CreativeFonts1" panose="02000603000000000000" pitchFamily="2" charset="0"/>
            </a:endParaRPr>
          </a:p>
          <a:p>
            <a:r>
              <a:rPr lang="en-US" sz="2800" dirty="0">
                <a:latin typeface="Arial Rounded MT Bold" panose="020F0704030504030204" pitchFamily="34" charset="0"/>
                <a:ea typeface="CreativeFonts1" panose="02000603000000000000" pitchFamily="2" charset="0"/>
                <a:hlinkClick r:id="rId5"/>
              </a:rPr>
              <a:t>http://www.youngzine.org</a:t>
            </a:r>
            <a:r>
              <a:rPr lang="en-US" sz="2800" dirty="0" smtClean="0">
                <a:latin typeface="Arial Rounded MT Bold" panose="020F0704030504030204" pitchFamily="34" charset="0"/>
                <a:ea typeface="CreativeFonts1" panose="02000603000000000000" pitchFamily="2" charset="0"/>
                <a:hlinkClick r:id="rId5"/>
              </a:rPr>
              <a:t>/</a:t>
            </a:r>
            <a:endParaRPr lang="en-US" sz="2800" dirty="0" smtClean="0">
              <a:latin typeface="Arial Rounded MT Bold" panose="020F0704030504030204" pitchFamily="34" charset="0"/>
              <a:ea typeface="CreativeFonts1" panose="02000603000000000000" pitchFamily="2" charset="0"/>
            </a:endParaRPr>
          </a:p>
          <a:p>
            <a:r>
              <a:rPr lang="en-US" sz="2800" dirty="0">
                <a:ea typeface="CreativeFonts1" panose="02000603000000000000" pitchFamily="2" charset="0"/>
              </a:rPr>
              <a:t>&gt;</a:t>
            </a:r>
            <a:r>
              <a:rPr lang="en-US" sz="2800" dirty="0" smtClean="0">
                <a:ea typeface="CreativeFonts1" panose="02000603000000000000" pitchFamily="2" charset="0"/>
              </a:rPr>
              <a:t>Kid-friendly news articles</a:t>
            </a:r>
          </a:p>
          <a:p>
            <a:endParaRPr lang="en-US" sz="1600" dirty="0" smtClean="0">
              <a:latin typeface="Arial Rounded MT Bold" panose="020F0704030504030204" pitchFamily="34" charset="0"/>
              <a:ea typeface="CreativeFonts1" panose="02000603000000000000" pitchFamily="2" charset="0"/>
            </a:endParaRPr>
          </a:p>
          <a:p>
            <a:r>
              <a:rPr lang="en-US" sz="2800" dirty="0" smtClean="0">
                <a:latin typeface="Arial Rounded MT Bold" panose="020F0704030504030204" pitchFamily="34" charset="0"/>
                <a:ea typeface="CreativeFonts1" panose="02000603000000000000" pitchFamily="2" charset="0"/>
                <a:hlinkClick r:id="rId6"/>
              </a:rPr>
              <a:t>www.dropeverythingandread.com</a:t>
            </a:r>
            <a:endParaRPr lang="en-US" sz="2800" dirty="0" smtClean="0">
              <a:latin typeface="Arial Rounded MT Bold" panose="020F0704030504030204" pitchFamily="34" charset="0"/>
              <a:ea typeface="CreativeFonts1" panose="02000603000000000000" pitchFamily="2" charset="0"/>
            </a:endParaRPr>
          </a:p>
          <a:p>
            <a:r>
              <a:rPr lang="en-US" sz="2400" dirty="0">
                <a:ea typeface="CreativeFonts1" panose="02000603000000000000" pitchFamily="2" charset="0"/>
              </a:rPr>
              <a:t>&gt;</a:t>
            </a:r>
            <a:r>
              <a:rPr lang="en-US" sz="2400" dirty="0" smtClean="0">
                <a:ea typeface="CreativeFonts1" panose="02000603000000000000" pitchFamily="2" charset="0"/>
              </a:rPr>
              <a:t>Lots of Beverly Cleary Resources</a:t>
            </a:r>
          </a:p>
          <a:p>
            <a:endParaRPr lang="en-US" sz="2400" dirty="0">
              <a:latin typeface="Arial Rounded MT Bold" panose="020F0704030504030204" pitchFamily="34" charset="0"/>
              <a:ea typeface="CreativeFonts1" panose="02000603000000000000" pitchFamily="2" charset="0"/>
            </a:endParaRPr>
          </a:p>
        </p:txBody>
      </p:sp>
    </p:spTree>
    <p:extLst>
      <p:ext uri="{BB962C8B-B14F-4D97-AF65-F5344CB8AC3E}">
        <p14:creationId xmlns:p14="http://schemas.microsoft.com/office/powerpoint/2010/main" val="41495587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9" name="Rounded Rectangle 8"/>
          <p:cNvSpPr/>
          <p:nvPr/>
        </p:nvSpPr>
        <p:spPr>
          <a:xfrm>
            <a:off x="762000" y="2057400"/>
            <a:ext cx="7543800" cy="45720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0" name="TextBox 9"/>
          <p:cNvSpPr txBox="1"/>
          <p:nvPr/>
        </p:nvSpPr>
        <p:spPr>
          <a:xfrm>
            <a:off x="990600" y="520868"/>
            <a:ext cx="70104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 </a:t>
            </a:r>
            <a:r>
              <a:rPr lang="en-US" sz="5400" dirty="0" smtClean="0">
                <a:latin typeface="CreativeFonts1" panose="02000603000000000000" pitchFamily="2" charset="0"/>
                <a:ea typeface="CreativeFonts1" panose="02000603000000000000" pitchFamily="2" charset="0"/>
              </a:rPr>
              <a:t>Scholastic Online</a:t>
            </a:r>
            <a:endParaRPr lang="en-US" sz="5400" dirty="0">
              <a:latin typeface="CreativeFonts1" panose="02000603000000000000" pitchFamily="2" charset="0"/>
              <a:ea typeface="CreativeFonts1" panose="02000603000000000000" pitchFamily="2" charset="0"/>
            </a:endParaRPr>
          </a:p>
        </p:txBody>
      </p:sp>
      <p:sp>
        <p:nvSpPr>
          <p:cNvPr id="11" name="TextBox 10"/>
          <p:cNvSpPr txBox="1"/>
          <p:nvPr/>
        </p:nvSpPr>
        <p:spPr>
          <a:xfrm>
            <a:off x="990600" y="2057400"/>
            <a:ext cx="7315200" cy="5539978"/>
          </a:xfrm>
          <a:prstGeom prst="rect">
            <a:avLst/>
          </a:prstGeom>
          <a:noFill/>
        </p:spPr>
        <p:txBody>
          <a:bodyPr wrap="square" rtlCol="0">
            <a:spAutoFit/>
          </a:bodyPr>
          <a:lstStyle/>
          <a:p>
            <a:r>
              <a:rPr lang="en-US" sz="3300" dirty="0">
                <a:latin typeface="Arial Rounded MT Bold" panose="020F0704030504030204" pitchFamily="34" charset="0"/>
                <a:ea typeface="CreativeFonts1" panose="02000603000000000000" pitchFamily="2" charset="0"/>
                <a:hlinkClick r:id="rId3"/>
              </a:rPr>
              <a:t>http://magazines.scholastic.com</a:t>
            </a:r>
            <a:r>
              <a:rPr lang="en-US" sz="3300" dirty="0" smtClean="0">
                <a:latin typeface="Arial Rounded MT Bold" panose="020F0704030504030204" pitchFamily="34" charset="0"/>
                <a:ea typeface="CreativeFonts1" panose="02000603000000000000" pitchFamily="2" charset="0"/>
                <a:hlinkClick r:id="rId3"/>
              </a:rPr>
              <a:t>/</a:t>
            </a:r>
            <a:endParaRPr lang="en-US" sz="3300" dirty="0" smtClean="0">
              <a:latin typeface="Arial Rounded MT Bold" panose="020F0704030504030204" pitchFamily="34" charset="0"/>
              <a:ea typeface="CreativeFonts1" panose="02000603000000000000" pitchFamily="2" charset="0"/>
            </a:endParaRPr>
          </a:p>
          <a:p>
            <a:endParaRPr lang="en-US" sz="2000" dirty="0" smtClean="0">
              <a:latin typeface="Arial Rounded MT Bold" panose="020F0704030504030204" pitchFamily="34" charset="0"/>
              <a:ea typeface="CreativeFonts1" panose="02000603000000000000" pitchFamily="2" charset="0"/>
            </a:endParaRPr>
          </a:p>
          <a:p>
            <a:r>
              <a:rPr lang="en-US" sz="2400" dirty="0">
                <a:ea typeface="CreativeFonts1" panose="02000603000000000000" pitchFamily="2" charset="0"/>
              </a:rPr>
              <a:t>&gt;</a:t>
            </a:r>
            <a:r>
              <a:rPr lang="en-US" sz="2400" dirty="0" smtClean="0">
                <a:ea typeface="CreativeFonts1" panose="02000603000000000000" pitchFamily="2" charset="0"/>
              </a:rPr>
              <a:t>Awesome articles for kids about current happenings</a:t>
            </a:r>
          </a:p>
          <a:p>
            <a:r>
              <a:rPr lang="en-US" sz="2400" dirty="0">
                <a:ea typeface="CreativeFonts1" panose="02000603000000000000" pitchFamily="2" charset="0"/>
              </a:rPr>
              <a:t>&gt;</a:t>
            </a:r>
            <a:r>
              <a:rPr lang="en-US" sz="2400" dirty="0" smtClean="0">
                <a:ea typeface="CreativeFonts1" panose="02000603000000000000" pitchFamily="2" charset="0"/>
              </a:rPr>
              <a:t>You don’t need a subscription to access these resources!</a:t>
            </a:r>
          </a:p>
          <a:p>
            <a:r>
              <a:rPr lang="en-US" sz="2400" dirty="0">
                <a:ea typeface="CreativeFonts1" panose="02000603000000000000" pitchFamily="2" charset="0"/>
              </a:rPr>
              <a:t>&gt;</a:t>
            </a:r>
            <a:r>
              <a:rPr lang="en-US" sz="2400" dirty="0" smtClean="0">
                <a:ea typeface="CreativeFonts1" panose="02000603000000000000" pitchFamily="2" charset="0"/>
              </a:rPr>
              <a:t>Check out “Road to the White House”</a:t>
            </a:r>
          </a:p>
          <a:p>
            <a:endParaRPr lang="en-US" sz="2400" dirty="0">
              <a:ea typeface="CreativeFonts1" panose="02000603000000000000" pitchFamily="2" charset="0"/>
            </a:endParaRPr>
          </a:p>
          <a:p>
            <a:r>
              <a:rPr lang="en-US" sz="2400" dirty="0">
                <a:ea typeface="CreativeFonts1" panose="02000603000000000000" pitchFamily="2" charset="0"/>
              </a:rPr>
              <a:t>&gt;</a:t>
            </a:r>
            <a:r>
              <a:rPr lang="en-US" sz="2400" dirty="0" smtClean="0">
                <a:ea typeface="CreativeFonts1" panose="02000603000000000000" pitchFamily="2" charset="0"/>
              </a:rPr>
              <a:t>Scholastic Book Clubs are also online</a:t>
            </a:r>
          </a:p>
          <a:p>
            <a:r>
              <a:rPr lang="en-US" sz="2400" dirty="0">
                <a:ea typeface="CreativeFonts1" panose="02000603000000000000" pitchFamily="2" charset="0"/>
              </a:rPr>
              <a:t>&gt;</a:t>
            </a:r>
            <a:r>
              <a:rPr lang="en-US" sz="2400" dirty="0" smtClean="0">
                <a:ea typeface="CreativeFonts1" panose="02000603000000000000" pitchFamily="2" charset="0"/>
              </a:rPr>
              <a:t>If you have a subscription to Scholastic Magazines, you also have access to free online magazines with TONS of extras.</a:t>
            </a:r>
          </a:p>
          <a:p>
            <a:endParaRPr lang="en-US" sz="2000" dirty="0" smtClean="0">
              <a:latin typeface="Arial Rounded MT Bold" panose="020F0704030504030204" pitchFamily="34" charset="0"/>
              <a:ea typeface="CreativeFonts1" panose="02000603000000000000" pitchFamily="2" charset="0"/>
              <a:hlinkClick r:id="rId4"/>
            </a:endParaRPr>
          </a:p>
          <a:p>
            <a:endParaRPr lang="en-US" sz="3300" dirty="0" smtClean="0">
              <a:latin typeface="Arial Rounded MT Bold" panose="020F0704030504030204" pitchFamily="34" charset="0"/>
              <a:ea typeface="CreativeFonts1" panose="02000603000000000000" pitchFamily="2" charset="0"/>
            </a:endParaRPr>
          </a:p>
          <a:p>
            <a:endParaRPr lang="en-US" sz="4000" dirty="0">
              <a:latin typeface="Arial Rounded MT Bold" panose="020F0704030504030204" pitchFamily="34" charset="0"/>
              <a:ea typeface="CreativeFonts1" panose="02000603000000000000" pitchFamily="2" charset="0"/>
            </a:endParaRPr>
          </a:p>
          <a:p>
            <a:endParaRPr lang="en-US" sz="1600" dirty="0" smtClean="0">
              <a:latin typeface="Arial Rounded MT Bold" panose="020F0704030504030204" pitchFamily="34" charset="0"/>
              <a:ea typeface="CreativeFonts1" panose="02000603000000000000" pitchFamily="2" charset="0"/>
            </a:endParaRPr>
          </a:p>
        </p:txBody>
      </p:sp>
    </p:spTree>
    <p:extLst>
      <p:ext uri="{BB962C8B-B14F-4D97-AF65-F5344CB8AC3E}">
        <p14:creationId xmlns:p14="http://schemas.microsoft.com/office/powerpoint/2010/main" val="329309072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595745" y="380999"/>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0" name="TextBox 9"/>
          <p:cNvSpPr txBox="1"/>
          <p:nvPr/>
        </p:nvSpPr>
        <p:spPr>
          <a:xfrm>
            <a:off x="990600" y="520868"/>
            <a:ext cx="70104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 Reading Websites </a:t>
            </a:r>
            <a:endParaRPr lang="en-US" sz="6000" dirty="0">
              <a:latin typeface="CreativeFonts1" panose="02000603000000000000" pitchFamily="2" charset="0"/>
              <a:ea typeface="CreativeFonts1" panose="02000603000000000000" pitchFamily="2" charset="0"/>
            </a:endParaRPr>
          </a:p>
        </p:txBody>
      </p:sp>
      <p:sp>
        <p:nvSpPr>
          <p:cNvPr id="13" name="Rounded Rectangle 12"/>
          <p:cNvSpPr/>
          <p:nvPr/>
        </p:nvSpPr>
        <p:spPr>
          <a:xfrm>
            <a:off x="595745" y="1981200"/>
            <a:ext cx="7208106" cy="45720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542477" y="93544"/>
            <a:ext cx="473125" cy="1417146"/>
          </a:xfrm>
          <a:prstGeom prst="rect">
            <a:avLst/>
          </a:prstGeom>
        </p:spPr>
      </p:pic>
      <p:sp>
        <p:nvSpPr>
          <p:cNvPr id="9" name="TextBox 8"/>
          <p:cNvSpPr txBox="1"/>
          <p:nvPr/>
        </p:nvSpPr>
        <p:spPr>
          <a:xfrm>
            <a:off x="779039" y="2097375"/>
            <a:ext cx="7221961" cy="4832092"/>
          </a:xfrm>
          <a:prstGeom prst="rect">
            <a:avLst/>
          </a:prstGeom>
          <a:noFill/>
        </p:spPr>
        <p:txBody>
          <a:bodyPr wrap="square" rtlCol="0">
            <a:spAutoFit/>
          </a:bodyPr>
          <a:lstStyle/>
          <a:p>
            <a:r>
              <a:rPr lang="en-US" sz="2800" dirty="0" smtClean="0">
                <a:latin typeface="Arial Rounded MT Bold" panose="020F0704030504030204" pitchFamily="34" charset="0"/>
                <a:ea typeface="CreativeFonts1" panose="02000603000000000000" pitchFamily="2" charset="0"/>
              </a:rPr>
              <a:t>Storyline</a:t>
            </a:r>
          </a:p>
          <a:p>
            <a:r>
              <a:rPr lang="en-US" sz="2400" dirty="0" smtClean="0">
                <a:latin typeface="Arial Rounded MT Bold" panose="020F0704030504030204" pitchFamily="34" charset="0"/>
                <a:ea typeface="CreativeFonts1" panose="02000603000000000000" pitchFamily="2" charset="0"/>
                <a:hlinkClick r:id="rId4"/>
              </a:rPr>
              <a:t>www.storylineonline.net</a:t>
            </a:r>
            <a:endParaRPr lang="en-US" sz="2400" dirty="0" smtClean="0">
              <a:latin typeface="Arial Rounded MT Bold" panose="020F0704030504030204" pitchFamily="34" charset="0"/>
              <a:ea typeface="CreativeFonts1" panose="02000603000000000000" pitchFamily="2" charset="0"/>
            </a:endParaRPr>
          </a:p>
          <a:p>
            <a:r>
              <a:rPr lang="en-US" sz="2400" dirty="0">
                <a:ea typeface="CreativeFonts1" panose="02000603000000000000" pitchFamily="2" charset="0"/>
              </a:rPr>
              <a:t>&gt;</a:t>
            </a:r>
            <a:r>
              <a:rPr lang="en-US" sz="2400" dirty="0" smtClean="0">
                <a:ea typeface="CreativeFonts1" panose="02000603000000000000" pitchFamily="2" charset="0"/>
              </a:rPr>
              <a:t>Celebrities read high quality children’s literature </a:t>
            </a:r>
          </a:p>
          <a:p>
            <a:r>
              <a:rPr lang="en-US" sz="2400" dirty="0">
                <a:ea typeface="CreativeFonts1" panose="02000603000000000000" pitchFamily="2" charset="0"/>
              </a:rPr>
              <a:t>&gt;</a:t>
            </a:r>
            <a:r>
              <a:rPr lang="en-US" sz="2400" dirty="0" smtClean="0">
                <a:ea typeface="CreativeFonts1" panose="02000603000000000000" pitchFamily="2" charset="0"/>
              </a:rPr>
              <a:t>Created by the Screen Actor’s Guild</a:t>
            </a:r>
          </a:p>
          <a:p>
            <a:r>
              <a:rPr lang="en-US" sz="2400" dirty="0">
                <a:ea typeface="CreativeFonts1" panose="02000603000000000000" pitchFamily="2" charset="0"/>
              </a:rPr>
              <a:t>&gt;</a:t>
            </a:r>
            <a:r>
              <a:rPr lang="en-US" sz="2400" dirty="0" smtClean="0">
                <a:ea typeface="CreativeFonts1" panose="02000603000000000000" pitchFamily="2" charset="0"/>
              </a:rPr>
              <a:t>All stories are AR</a:t>
            </a:r>
          </a:p>
          <a:p>
            <a:endParaRPr lang="en-US" sz="1200" dirty="0">
              <a:ea typeface="CreativeFonts1" panose="02000603000000000000" pitchFamily="2" charset="0"/>
            </a:endParaRPr>
          </a:p>
          <a:p>
            <a:r>
              <a:rPr lang="en-US" sz="2800" dirty="0" smtClean="0">
                <a:latin typeface="Arial Rounded MT Bold" panose="020F0704030504030204" pitchFamily="34" charset="0"/>
                <a:ea typeface="CreativeFonts1" panose="02000603000000000000" pitchFamily="2" charset="0"/>
              </a:rPr>
              <a:t>ABC </a:t>
            </a:r>
            <a:r>
              <a:rPr lang="en-US" sz="2800" dirty="0" err="1" smtClean="0">
                <a:latin typeface="Arial Rounded MT Bold" panose="020F0704030504030204" pitchFamily="34" charset="0"/>
                <a:ea typeface="CreativeFonts1" panose="02000603000000000000" pitchFamily="2" charset="0"/>
              </a:rPr>
              <a:t>Ya</a:t>
            </a:r>
            <a:endParaRPr lang="en-US" sz="2800" dirty="0" smtClean="0">
              <a:latin typeface="Arial Rounded MT Bold" panose="020F0704030504030204" pitchFamily="34" charset="0"/>
              <a:ea typeface="CreativeFonts1" panose="02000603000000000000" pitchFamily="2" charset="0"/>
            </a:endParaRPr>
          </a:p>
          <a:p>
            <a:r>
              <a:rPr lang="en-US" sz="2800" dirty="0" smtClean="0">
                <a:latin typeface="Arial Rounded MT Bold" panose="020F0704030504030204" pitchFamily="34" charset="0"/>
                <a:ea typeface="CreativeFonts1" panose="02000603000000000000" pitchFamily="2" charset="0"/>
                <a:hlinkClick r:id="rId5"/>
              </a:rPr>
              <a:t>www.abcya.com</a:t>
            </a:r>
            <a:endParaRPr lang="en-US" sz="2800" dirty="0" smtClean="0">
              <a:latin typeface="Arial Rounded MT Bold" panose="020F0704030504030204" pitchFamily="34" charset="0"/>
              <a:ea typeface="CreativeFonts1" panose="02000603000000000000" pitchFamily="2" charset="0"/>
            </a:endParaRPr>
          </a:p>
          <a:p>
            <a:r>
              <a:rPr lang="en-US" sz="2400" dirty="0">
                <a:ea typeface="CreativeFonts1" panose="02000603000000000000" pitchFamily="2" charset="0"/>
              </a:rPr>
              <a:t>&gt;</a:t>
            </a:r>
            <a:r>
              <a:rPr lang="en-US" sz="2400" dirty="0" smtClean="0">
                <a:ea typeface="CreativeFonts1" panose="02000603000000000000" pitchFamily="2" charset="0"/>
              </a:rPr>
              <a:t>Reading and math skill games</a:t>
            </a:r>
          </a:p>
          <a:p>
            <a:endParaRPr lang="en-US" sz="1600" dirty="0" smtClean="0">
              <a:latin typeface="Arial Rounded MT Bold" panose="020F0704030504030204" pitchFamily="34" charset="0"/>
              <a:ea typeface="CreativeFonts1" panose="02000603000000000000" pitchFamily="2" charset="0"/>
            </a:endParaRPr>
          </a:p>
          <a:p>
            <a:r>
              <a:rPr lang="en-US" sz="2400" dirty="0" smtClean="0">
                <a:latin typeface="Arial Rounded MT Bold" panose="020F0704030504030204" pitchFamily="34" charset="0"/>
                <a:ea typeface="CreativeFonts1" panose="02000603000000000000" pitchFamily="2" charset="0"/>
                <a:hlinkClick r:id="rId6"/>
              </a:rPr>
              <a:t>www.seussville.com</a:t>
            </a:r>
            <a:endParaRPr lang="en-US" sz="2400" dirty="0" smtClean="0">
              <a:latin typeface="Arial Rounded MT Bold" panose="020F0704030504030204" pitchFamily="34" charset="0"/>
              <a:ea typeface="CreativeFonts1" panose="02000603000000000000" pitchFamily="2" charset="0"/>
            </a:endParaRPr>
          </a:p>
          <a:p>
            <a:r>
              <a:rPr lang="en-US" sz="2400" dirty="0">
                <a:latin typeface="Arial Rounded MT Bold" panose="020F0704030504030204" pitchFamily="34" charset="0"/>
                <a:ea typeface="CreativeFonts1" panose="02000603000000000000" pitchFamily="2" charset="0"/>
              </a:rPr>
              <a:t>&gt;</a:t>
            </a:r>
            <a:r>
              <a:rPr lang="en-US" sz="2400" dirty="0" smtClean="0">
                <a:ea typeface="CreativeFonts1" panose="02000603000000000000" pitchFamily="2" charset="0"/>
              </a:rPr>
              <a:t>Read and play Dr. Seuss games</a:t>
            </a:r>
          </a:p>
          <a:p>
            <a:endParaRPr lang="en-US" sz="2400" dirty="0">
              <a:latin typeface="Arial Rounded MT Bold" panose="020F0704030504030204" pitchFamily="34" charset="0"/>
              <a:ea typeface="CreativeFonts1" panose="02000603000000000000" pitchFamily="2" charset="0"/>
            </a:endParaRPr>
          </a:p>
        </p:txBody>
      </p:sp>
    </p:spTree>
    <p:extLst>
      <p:ext uri="{BB962C8B-B14F-4D97-AF65-F5344CB8AC3E}">
        <p14:creationId xmlns:p14="http://schemas.microsoft.com/office/powerpoint/2010/main" val="67383519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595745" y="374071"/>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0" name="TextBox 9"/>
          <p:cNvSpPr txBox="1"/>
          <p:nvPr/>
        </p:nvSpPr>
        <p:spPr>
          <a:xfrm>
            <a:off x="990600" y="520868"/>
            <a:ext cx="7315200" cy="1723549"/>
          </a:xfrm>
          <a:prstGeom prst="rect">
            <a:avLst/>
          </a:prstGeom>
          <a:noFill/>
        </p:spPr>
        <p:txBody>
          <a:bodyPr wrap="square" rtlCol="0">
            <a:spAutoFit/>
          </a:bodyPr>
          <a:lstStyle/>
          <a:p>
            <a:r>
              <a:rPr lang="en-US" sz="5300" dirty="0" smtClean="0">
                <a:latin typeface="CreativeFonts1" panose="02000603000000000000" pitchFamily="2" charset="0"/>
                <a:ea typeface="CreativeFonts1" panose="02000603000000000000" pitchFamily="2" charset="0"/>
              </a:rPr>
              <a:t> Authors &amp; Book Series	</a:t>
            </a:r>
            <a:endParaRPr lang="en-US" sz="5300" dirty="0">
              <a:latin typeface="CreativeFonts1" panose="02000603000000000000" pitchFamily="2" charset="0"/>
              <a:ea typeface="CreativeFonts1" panose="02000603000000000000" pitchFamily="2" charset="0"/>
            </a:endParaRPr>
          </a:p>
        </p:txBody>
      </p:sp>
      <p:sp>
        <p:nvSpPr>
          <p:cNvPr id="13" name="Rounded Rectangle 12"/>
          <p:cNvSpPr/>
          <p:nvPr/>
        </p:nvSpPr>
        <p:spPr>
          <a:xfrm>
            <a:off x="581890" y="2057400"/>
            <a:ext cx="8247198" cy="44958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542477" y="93544"/>
            <a:ext cx="473125" cy="1417146"/>
          </a:xfrm>
          <a:prstGeom prst="rect">
            <a:avLst/>
          </a:prstGeom>
        </p:spPr>
      </p:pic>
      <p:sp>
        <p:nvSpPr>
          <p:cNvPr id="9" name="TextBox 8"/>
          <p:cNvSpPr txBox="1"/>
          <p:nvPr/>
        </p:nvSpPr>
        <p:spPr>
          <a:xfrm>
            <a:off x="602672" y="2244417"/>
            <a:ext cx="8226416" cy="5755422"/>
          </a:xfrm>
          <a:prstGeom prst="rect">
            <a:avLst/>
          </a:prstGeom>
          <a:noFill/>
        </p:spPr>
        <p:txBody>
          <a:bodyPr wrap="square" rtlCol="0">
            <a:spAutoFit/>
          </a:bodyPr>
          <a:lstStyle/>
          <a:p>
            <a:r>
              <a:rPr lang="en-US" sz="2000" dirty="0" smtClean="0">
                <a:ea typeface="CreativeFonts1" panose="02000603000000000000" pitchFamily="2" charset="0"/>
              </a:rPr>
              <a:t> Just about every author and book series has their own website.</a:t>
            </a:r>
          </a:p>
          <a:p>
            <a:endParaRPr lang="en-US" sz="1000" dirty="0">
              <a:latin typeface="Arial Rounded MT Bold" panose="020F0704030504030204" pitchFamily="34" charset="0"/>
              <a:ea typeface="CreativeFonts1" panose="02000603000000000000" pitchFamily="2" charset="0"/>
            </a:endParaRPr>
          </a:p>
          <a:p>
            <a:r>
              <a:rPr lang="en-US" sz="3200" dirty="0" smtClean="0">
                <a:latin typeface="Arial Rounded MT Bold" panose="020F0704030504030204" pitchFamily="34" charset="0"/>
                <a:ea typeface="CreativeFonts1" panose="02000603000000000000" pitchFamily="2" charset="0"/>
                <a:hlinkClick r:id="rId4"/>
              </a:rPr>
              <a:t>www.magictreehouse.com</a:t>
            </a:r>
            <a:endParaRPr lang="en-US" sz="3200" dirty="0" smtClean="0">
              <a:latin typeface="Arial Rounded MT Bold" panose="020F0704030504030204" pitchFamily="34" charset="0"/>
              <a:ea typeface="CreativeFonts1" panose="02000603000000000000" pitchFamily="2" charset="0"/>
            </a:endParaRPr>
          </a:p>
          <a:p>
            <a:r>
              <a:rPr lang="en-US" sz="2000" dirty="0">
                <a:ea typeface="CreativeFonts1" panose="02000603000000000000" pitchFamily="2" charset="0"/>
              </a:rPr>
              <a:t>&gt;</a:t>
            </a:r>
            <a:r>
              <a:rPr lang="en-US" sz="2000" dirty="0" smtClean="0">
                <a:ea typeface="CreativeFonts1" panose="02000603000000000000" pitchFamily="2" charset="0"/>
              </a:rPr>
              <a:t>My students love the adventures that correspond to each book in the series</a:t>
            </a:r>
          </a:p>
          <a:p>
            <a:endParaRPr lang="en-US" dirty="0">
              <a:latin typeface="Arial Rounded MT Bold" panose="020F0704030504030204" pitchFamily="34" charset="0"/>
              <a:ea typeface="CreativeFonts1" panose="02000603000000000000" pitchFamily="2" charset="0"/>
            </a:endParaRPr>
          </a:p>
          <a:p>
            <a:r>
              <a:rPr lang="en-US" sz="3200" dirty="0">
                <a:latin typeface="Arial Rounded MT Bold" panose="020F0704030504030204" pitchFamily="34" charset="0"/>
                <a:ea typeface="CreativeFonts1" panose="02000603000000000000" pitchFamily="2" charset="0"/>
                <a:hlinkClick r:id="rId5"/>
              </a:rPr>
              <a:t>http://www.shelsilverstein.com</a:t>
            </a:r>
            <a:r>
              <a:rPr lang="en-US" sz="3200" dirty="0" smtClean="0">
                <a:latin typeface="Arial Rounded MT Bold" panose="020F0704030504030204" pitchFamily="34" charset="0"/>
                <a:ea typeface="CreativeFonts1" panose="02000603000000000000" pitchFamily="2" charset="0"/>
                <a:hlinkClick r:id="rId5"/>
              </a:rPr>
              <a:t>/</a:t>
            </a:r>
            <a:endParaRPr lang="en-US" sz="3200" dirty="0" smtClean="0">
              <a:latin typeface="Arial Rounded MT Bold" panose="020F0704030504030204" pitchFamily="34" charset="0"/>
              <a:ea typeface="CreativeFonts1" panose="02000603000000000000" pitchFamily="2" charset="0"/>
            </a:endParaRPr>
          </a:p>
          <a:p>
            <a:endParaRPr lang="en-US" sz="2000" dirty="0" smtClean="0">
              <a:latin typeface="Arial Rounded MT Bold" panose="020F0704030504030204" pitchFamily="34" charset="0"/>
              <a:ea typeface="CreativeFonts1" panose="02000603000000000000" pitchFamily="2" charset="0"/>
            </a:endParaRPr>
          </a:p>
          <a:p>
            <a:r>
              <a:rPr lang="en-US" sz="3200" dirty="0" smtClean="0">
                <a:latin typeface="Arial Rounded MT Bold" panose="020F0704030504030204" pitchFamily="34" charset="0"/>
                <a:ea typeface="CreativeFonts1" panose="02000603000000000000" pitchFamily="2" charset="0"/>
              </a:rPr>
              <a:t>Magic </a:t>
            </a:r>
            <a:r>
              <a:rPr lang="en-US" sz="3200" dirty="0">
                <a:latin typeface="Arial Rounded MT Bold" panose="020F0704030504030204" pitchFamily="34" charset="0"/>
                <a:ea typeface="CreativeFonts1" panose="02000603000000000000" pitchFamily="2" charset="0"/>
              </a:rPr>
              <a:t>School Bus</a:t>
            </a:r>
          </a:p>
          <a:p>
            <a:r>
              <a:rPr lang="en-US" sz="2800" dirty="0">
                <a:latin typeface="Arial Rounded MT Bold" panose="020F0704030504030204" pitchFamily="34" charset="0"/>
                <a:ea typeface="CreativeFonts1" panose="02000603000000000000" pitchFamily="2" charset="0"/>
                <a:hlinkClick r:id="rId6"/>
              </a:rPr>
              <a:t>http://www.scholastic.com/magicschoolbus/games/index.htm</a:t>
            </a:r>
            <a:endParaRPr lang="en-US" sz="2800" dirty="0">
              <a:latin typeface="Arial Rounded MT Bold" panose="020F0704030504030204" pitchFamily="34" charset="0"/>
              <a:ea typeface="CreativeFonts1" panose="02000603000000000000" pitchFamily="2" charset="0"/>
            </a:endParaRPr>
          </a:p>
          <a:p>
            <a:endParaRPr lang="en-US" sz="3600" dirty="0" smtClean="0">
              <a:latin typeface="Arial Rounded MT Bold" panose="020F0704030504030204" pitchFamily="34" charset="0"/>
              <a:ea typeface="CreativeFonts1" panose="02000603000000000000" pitchFamily="2" charset="0"/>
            </a:endParaRPr>
          </a:p>
          <a:p>
            <a:endParaRPr lang="en-US" sz="3600" dirty="0" smtClean="0">
              <a:solidFill>
                <a:schemeClr val="accent6">
                  <a:lumMod val="75000"/>
                </a:schemeClr>
              </a:solidFill>
              <a:latin typeface="Arial Rounded MT Bold" panose="020F0704030504030204" pitchFamily="34" charset="0"/>
              <a:ea typeface="CreativeFonts1" panose="02000603000000000000" pitchFamily="2" charset="0"/>
            </a:endParaRPr>
          </a:p>
          <a:p>
            <a:endParaRPr lang="en-US" sz="2400" dirty="0" smtClean="0">
              <a:latin typeface="Arial Rounded MT Bold" panose="020F0704030504030204" pitchFamily="34" charset="0"/>
              <a:ea typeface="CreativeFonts1" panose="02000603000000000000" pitchFamily="2" charset="0"/>
            </a:endParaRPr>
          </a:p>
          <a:p>
            <a:endParaRPr lang="en-US" sz="2400" dirty="0">
              <a:latin typeface="Arial Rounded MT Bold" panose="020F0704030504030204" pitchFamily="34" charset="0"/>
              <a:ea typeface="CreativeFonts1" panose="02000603000000000000" pitchFamily="2" charset="0"/>
            </a:endParaRPr>
          </a:p>
        </p:txBody>
      </p:sp>
    </p:spTree>
    <p:extLst>
      <p:ext uri="{BB962C8B-B14F-4D97-AF65-F5344CB8AC3E}">
        <p14:creationId xmlns:p14="http://schemas.microsoft.com/office/powerpoint/2010/main" val="200401569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595745" y="380999"/>
            <a:ext cx="7391400" cy="990601"/>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0" name="TextBox 9"/>
          <p:cNvSpPr txBox="1"/>
          <p:nvPr/>
        </p:nvSpPr>
        <p:spPr>
          <a:xfrm>
            <a:off x="990600" y="520868"/>
            <a:ext cx="70104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 Other Sites </a:t>
            </a:r>
            <a:endParaRPr lang="en-US" sz="6000" dirty="0">
              <a:latin typeface="CreativeFonts1" panose="02000603000000000000" pitchFamily="2" charset="0"/>
              <a:ea typeface="CreativeFonts1" panose="02000603000000000000" pitchFamily="2" charset="0"/>
            </a:endParaRPr>
          </a:p>
        </p:txBody>
      </p:sp>
      <p:sp>
        <p:nvSpPr>
          <p:cNvPr id="13" name="Rounded Rectangle 12"/>
          <p:cNvSpPr/>
          <p:nvPr/>
        </p:nvSpPr>
        <p:spPr>
          <a:xfrm>
            <a:off x="595744" y="1676400"/>
            <a:ext cx="7786255" cy="48006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542477" y="93544"/>
            <a:ext cx="473125" cy="1417146"/>
          </a:xfrm>
          <a:prstGeom prst="rect">
            <a:avLst/>
          </a:prstGeom>
        </p:spPr>
      </p:pic>
      <p:sp>
        <p:nvSpPr>
          <p:cNvPr id="9" name="TextBox 8"/>
          <p:cNvSpPr txBox="1"/>
          <p:nvPr/>
        </p:nvSpPr>
        <p:spPr>
          <a:xfrm>
            <a:off x="769207" y="1723103"/>
            <a:ext cx="7701535" cy="5086008"/>
          </a:xfrm>
          <a:prstGeom prst="rect">
            <a:avLst/>
          </a:prstGeom>
          <a:noFill/>
        </p:spPr>
        <p:txBody>
          <a:bodyPr wrap="square" rtlCol="0">
            <a:spAutoFit/>
          </a:bodyPr>
          <a:lstStyle/>
          <a:p>
            <a:r>
              <a:rPr lang="en-US" sz="2400" dirty="0" smtClean="0">
                <a:latin typeface="Arial Rounded MT Bold" panose="020F0704030504030204" pitchFamily="34" charset="0"/>
                <a:ea typeface="CreativeFonts1" panose="02000603000000000000" pitchFamily="2" charset="0"/>
              </a:rPr>
              <a:t> Scholastic</a:t>
            </a:r>
          </a:p>
          <a:p>
            <a:r>
              <a:rPr lang="en-US" sz="2000" dirty="0" smtClean="0">
                <a:latin typeface="Arial Rounded MT Bold" panose="020F0704030504030204" pitchFamily="34" charset="0"/>
                <a:ea typeface="CreativeFonts1" panose="02000603000000000000" pitchFamily="2" charset="0"/>
                <a:hlinkClick r:id="rId4"/>
              </a:rPr>
              <a:t>http://teacher.scholastic.com/activities/clf/tguidesitemap.htm</a:t>
            </a:r>
            <a:endParaRPr lang="en-US" sz="2000" dirty="0" smtClean="0">
              <a:latin typeface="Arial Rounded MT Bold" panose="020F0704030504030204" pitchFamily="34" charset="0"/>
              <a:ea typeface="CreativeFonts1" panose="02000603000000000000" pitchFamily="2" charset="0"/>
            </a:endParaRPr>
          </a:p>
          <a:p>
            <a:endParaRPr lang="en-US" sz="1000" dirty="0">
              <a:latin typeface="Arial Rounded MT Bold" panose="020F0704030504030204" pitchFamily="34" charset="0"/>
              <a:ea typeface="CreativeFonts1" panose="02000603000000000000" pitchFamily="2" charset="0"/>
            </a:endParaRPr>
          </a:p>
          <a:p>
            <a:r>
              <a:rPr lang="en-US" sz="2400" dirty="0" smtClean="0">
                <a:latin typeface="Arial Rounded MT Bold" panose="020F0704030504030204" pitchFamily="34" charset="0"/>
                <a:ea typeface="CreativeFonts1" panose="02000603000000000000" pitchFamily="2" charset="0"/>
              </a:rPr>
              <a:t>Math Manipulatives</a:t>
            </a:r>
          </a:p>
          <a:p>
            <a:r>
              <a:rPr lang="en-US" sz="2000" dirty="0" smtClean="0">
                <a:latin typeface="Arial Rounded MT Bold" panose="020F0704030504030204" pitchFamily="34" charset="0"/>
                <a:ea typeface="CreativeFonts1" panose="02000603000000000000" pitchFamily="2" charset="0"/>
                <a:hlinkClick r:id="rId5"/>
              </a:rPr>
              <a:t>http://www.eduplace.com/kids/mw/</a:t>
            </a:r>
            <a:endParaRPr lang="en-US" sz="2000" dirty="0" smtClean="0">
              <a:latin typeface="Arial Rounded MT Bold" panose="020F0704030504030204" pitchFamily="34" charset="0"/>
              <a:ea typeface="CreativeFonts1" panose="02000603000000000000" pitchFamily="2" charset="0"/>
            </a:endParaRPr>
          </a:p>
          <a:p>
            <a:endParaRPr lang="en-US" sz="1050" dirty="0" smtClean="0">
              <a:latin typeface="Arial Rounded MT Bold" panose="020F0704030504030204" pitchFamily="34" charset="0"/>
              <a:ea typeface="CreativeFonts1" panose="02000603000000000000" pitchFamily="2" charset="0"/>
            </a:endParaRPr>
          </a:p>
          <a:p>
            <a:r>
              <a:rPr lang="en-US" sz="2400" dirty="0" smtClean="0">
                <a:latin typeface="Arial Rounded MT Bold" panose="020F0704030504030204" pitchFamily="34" charset="0"/>
                <a:ea typeface="CreativeFonts1" panose="02000603000000000000" pitchFamily="2" charset="0"/>
              </a:rPr>
              <a:t>Highlights</a:t>
            </a:r>
          </a:p>
          <a:p>
            <a:r>
              <a:rPr lang="en-US" sz="2000" dirty="0">
                <a:latin typeface="Arial Rounded MT Bold" panose="020F0704030504030204" pitchFamily="34" charset="0"/>
                <a:ea typeface="CreativeFonts1" panose="02000603000000000000" pitchFamily="2" charset="0"/>
                <a:hlinkClick r:id="rId6"/>
              </a:rPr>
              <a:t>http://www.highlightskids.com</a:t>
            </a:r>
            <a:r>
              <a:rPr lang="en-US" sz="2000" dirty="0" smtClean="0">
                <a:latin typeface="Arial Rounded MT Bold" panose="020F0704030504030204" pitchFamily="34" charset="0"/>
                <a:ea typeface="CreativeFonts1" panose="02000603000000000000" pitchFamily="2" charset="0"/>
                <a:hlinkClick r:id="rId6"/>
              </a:rPr>
              <a:t>/</a:t>
            </a:r>
            <a:endParaRPr lang="en-US" sz="2000" dirty="0" smtClean="0">
              <a:latin typeface="Arial Rounded MT Bold" panose="020F0704030504030204" pitchFamily="34" charset="0"/>
              <a:ea typeface="CreativeFonts1" panose="02000603000000000000" pitchFamily="2" charset="0"/>
            </a:endParaRPr>
          </a:p>
          <a:p>
            <a:r>
              <a:rPr lang="en-US" sz="2000" dirty="0">
                <a:ea typeface="CreativeFonts1" panose="02000603000000000000" pitchFamily="2" charset="0"/>
              </a:rPr>
              <a:t>&gt;</a:t>
            </a:r>
            <a:r>
              <a:rPr lang="en-US" sz="2000" dirty="0" smtClean="0">
                <a:ea typeface="CreativeFonts1" panose="02000603000000000000" pitchFamily="2" charset="0"/>
              </a:rPr>
              <a:t>You don’t need a subscription to access the resources</a:t>
            </a:r>
          </a:p>
          <a:p>
            <a:endParaRPr lang="en-US" sz="800" dirty="0">
              <a:ea typeface="CreativeFonts1" panose="02000603000000000000" pitchFamily="2" charset="0"/>
            </a:endParaRPr>
          </a:p>
          <a:p>
            <a:r>
              <a:rPr lang="en-US" sz="2400" dirty="0">
                <a:latin typeface="Arial Rounded MT Bold" panose="020F0704030504030204" pitchFamily="34" charset="0"/>
                <a:ea typeface="CreativeFonts1" panose="02000603000000000000" pitchFamily="2" charset="0"/>
              </a:rPr>
              <a:t>Simple Phonics Games</a:t>
            </a:r>
          </a:p>
          <a:p>
            <a:r>
              <a:rPr lang="en-US" sz="2000" dirty="0">
                <a:latin typeface="Arial Rounded MT Bold" panose="020F0704030504030204" pitchFamily="34" charset="0"/>
                <a:ea typeface="CreativeFonts1" panose="02000603000000000000" pitchFamily="2" charset="0"/>
                <a:hlinkClick r:id="rId7"/>
              </a:rPr>
              <a:t>http://www.sadlier-oxford.com/phonics/student.cfm</a:t>
            </a:r>
            <a:endParaRPr lang="en-US" sz="2000" dirty="0">
              <a:latin typeface="Arial Rounded MT Bold" panose="020F0704030504030204" pitchFamily="34" charset="0"/>
              <a:ea typeface="CreativeFonts1" panose="02000603000000000000" pitchFamily="2" charset="0"/>
            </a:endParaRPr>
          </a:p>
          <a:p>
            <a:endParaRPr lang="en-US" sz="1600" dirty="0">
              <a:latin typeface="Arial Rounded MT Bold" panose="020F0704030504030204" pitchFamily="34" charset="0"/>
              <a:ea typeface="CreativeFonts1" panose="02000603000000000000" pitchFamily="2" charset="0"/>
            </a:endParaRPr>
          </a:p>
          <a:p>
            <a:r>
              <a:rPr lang="en-US" sz="2400" dirty="0" err="1">
                <a:latin typeface="Arial Rounded MT Bold" panose="020F0704030504030204" pitchFamily="34" charset="0"/>
                <a:ea typeface="CreativeFonts1" panose="02000603000000000000" pitchFamily="2" charset="0"/>
              </a:rPr>
              <a:t>Starfall</a:t>
            </a:r>
            <a:endParaRPr lang="en-US" sz="2400" dirty="0">
              <a:latin typeface="Arial Rounded MT Bold" panose="020F0704030504030204" pitchFamily="34" charset="0"/>
              <a:ea typeface="CreativeFonts1" panose="02000603000000000000" pitchFamily="2" charset="0"/>
            </a:endParaRPr>
          </a:p>
          <a:p>
            <a:r>
              <a:rPr lang="en-US" sz="2000" dirty="0">
                <a:latin typeface="Arial Rounded MT Bold" panose="020F0704030504030204" pitchFamily="34" charset="0"/>
                <a:ea typeface="CreativeFonts1" panose="02000603000000000000" pitchFamily="2" charset="0"/>
                <a:hlinkClick r:id="rId8"/>
              </a:rPr>
              <a:t>http://www.starfall.com/</a:t>
            </a:r>
            <a:endParaRPr lang="en-US" sz="2000" dirty="0">
              <a:latin typeface="Arial Rounded MT Bold" panose="020F0704030504030204" pitchFamily="34" charset="0"/>
              <a:ea typeface="CreativeFonts1" panose="02000603000000000000" pitchFamily="2" charset="0"/>
            </a:endParaRPr>
          </a:p>
          <a:p>
            <a:r>
              <a:rPr lang="en-US" sz="2000" dirty="0" smtClean="0">
                <a:ea typeface="CreativeFonts1" panose="02000603000000000000" pitchFamily="2" charset="0"/>
              </a:rPr>
              <a:t>&gt;Good </a:t>
            </a:r>
            <a:r>
              <a:rPr lang="en-US" sz="2000" dirty="0">
                <a:ea typeface="CreativeFonts1" panose="02000603000000000000" pitchFamily="2" charset="0"/>
              </a:rPr>
              <a:t>for preschool- early 1st </a:t>
            </a:r>
          </a:p>
          <a:p>
            <a:endParaRPr lang="en-US" sz="2000" dirty="0">
              <a:ea typeface="CreativeFonts1" panose="02000603000000000000" pitchFamily="2" charset="0"/>
            </a:endParaRPr>
          </a:p>
        </p:txBody>
      </p:sp>
    </p:spTree>
    <p:extLst>
      <p:ext uri="{BB962C8B-B14F-4D97-AF65-F5344CB8AC3E}">
        <p14:creationId xmlns:p14="http://schemas.microsoft.com/office/powerpoint/2010/main" val="109887851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595745" y="380999"/>
            <a:ext cx="7391400" cy="1066801"/>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0" name="TextBox 9"/>
          <p:cNvSpPr txBox="1"/>
          <p:nvPr/>
        </p:nvSpPr>
        <p:spPr>
          <a:xfrm>
            <a:off x="990600" y="520868"/>
            <a:ext cx="70104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 Other Sites </a:t>
            </a:r>
            <a:endParaRPr lang="en-US" sz="6000" dirty="0">
              <a:latin typeface="CreativeFonts1" panose="02000603000000000000" pitchFamily="2" charset="0"/>
              <a:ea typeface="CreativeFonts1" panose="02000603000000000000" pitchFamily="2" charset="0"/>
            </a:endParaRPr>
          </a:p>
        </p:txBody>
      </p:sp>
      <p:sp>
        <p:nvSpPr>
          <p:cNvPr id="13" name="Rounded Rectangle 12"/>
          <p:cNvSpPr/>
          <p:nvPr/>
        </p:nvSpPr>
        <p:spPr>
          <a:xfrm>
            <a:off x="581890" y="1752600"/>
            <a:ext cx="8014855" cy="48006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542477" y="93544"/>
            <a:ext cx="473125" cy="1417146"/>
          </a:xfrm>
          <a:prstGeom prst="rect">
            <a:avLst/>
          </a:prstGeom>
        </p:spPr>
      </p:pic>
      <p:sp>
        <p:nvSpPr>
          <p:cNvPr id="9" name="TextBox 8"/>
          <p:cNvSpPr txBox="1"/>
          <p:nvPr/>
        </p:nvSpPr>
        <p:spPr>
          <a:xfrm>
            <a:off x="813452" y="1747684"/>
            <a:ext cx="7831561" cy="5770811"/>
          </a:xfrm>
          <a:prstGeom prst="rect">
            <a:avLst/>
          </a:prstGeom>
          <a:noFill/>
        </p:spPr>
        <p:txBody>
          <a:bodyPr wrap="square" rtlCol="0">
            <a:spAutoFit/>
          </a:bodyPr>
          <a:lstStyle/>
          <a:p>
            <a:r>
              <a:rPr lang="en-US" sz="2800" dirty="0" smtClean="0">
                <a:latin typeface="Arial Rounded MT Bold" panose="020F0704030504030204" pitchFamily="34" charset="0"/>
                <a:ea typeface="CreativeFonts1" panose="02000603000000000000" pitchFamily="2" charset="0"/>
              </a:rPr>
              <a:t> </a:t>
            </a:r>
            <a:r>
              <a:rPr lang="en-US" sz="2400" dirty="0" smtClean="0">
                <a:latin typeface="Arial Rounded MT Bold" panose="020F0704030504030204" pitchFamily="34" charset="0"/>
                <a:ea typeface="CreativeFonts1" panose="02000603000000000000" pitchFamily="2" charset="0"/>
              </a:rPr>
              <a:t>Fuel The Brain</a:t>
            </a:r>
          </a:p>
          <a:p>
            <a:r>
              <a:rPr lang="en-US" sz="2400" dirty="0">
                <a:latin typeface="Arial Rounded MT Bold" panose="020F0704030504030204" pitchFamily="34" charset="0"/>
                <a:ea typeface="CreativeFonts1" panose="02000603000000000000" pitchFamily="2" charset="0"/>
                <a:hlinkClick r:id="rId4"/>
              </a:rPr>
              <a:t>http://www.fuelthebrain.com</a:t>
            </a:r>
            <a:r>
              <a:rPr lang="en-US" sz="2400" dirty="0" smtClean="0">
                <a:latin typeface="Arial Rounded MT Bold" panose="020F0704030504030204" pitchFamily="34" charset="0"/>
                <a:ea typeface="CreativeFonts1" panose="02000603000000000000" pitchFamily="2" charset="0"/>
                <a:hlinkClick r:id="rId4"/>
              </a:rPr>
              <a:t>/</a:t>
            </a:r>
            <a:endParaRPr lang="en-US" sz="2400" dirty="0" smtClean="0">
              <a:latin typeface="Arial Rounded MT Bold" panose="020F0704030504030204" pitchFamily="34" charset="0"/>
              <a:ea typeface="CreativeFonts1" panose="02000603000000000000" pitchFamily="2" charset="0"/>
            </a:endParaRPr>
          </a:p>
          <a:p>
            <a:r>
              <a:rPr lang="en-US" sz="2000" dirty="0">
                <a:ea typeface="CreativeFonts1" panose="02000603000000000000" pitchFamily="2" charset="0"/>
              </a:rPr>
              <a:t>&gt;</a:t>
            </a:r>
            <a:r>
              <a:rPr lang="en-US" sz="2000" dirty="0" smtClean="0">
                <a:ea typeface="CreativeFonts1" panose="02000603000000000000" pitchFamily="2" charset="0"/>
              </a:rPr>
              <a:t>Games, pintables, &amp; More</a:t>
            </a:r>
          </a:p>
          <a:p>
            <a:endParaRPr lang="en-US" sz="800" dirty="0">
              <a:latin typeface="Arial Rounded MT Bold" panose="020F0704030504030204" pitchFamily="34" charset="0"/>
              <a:ea typeface="CreativeFonts1" panose="02000603000000000000" pitchFamily="2" charset="0"/>
            </a:endParaRPr>
          </a:p>
          <a:p>
            <a:r>
              <a:rPr lang="en-US" sz="2400" dirty="0" smtClean="0">
                <a:latin typeface="Arial Rounded MT Bold" panose="020F0704030504030204" pitchFamily="34" charset="0"/>
                <a:ea typeface="CreativeFonts1" panose="02000603000000000000" pitchFamily="2" charset="0"/>
              </a:rPr>
              <a:t>E-Learning</a:t>
            </a:r>
            <a:endParaRPr lang="en-US" sz="2400" dirty="0">
              <a:latin typeface="Arial Rounded MT Bold" panose="020F0704030504030204" pitchFamily="34" charset="0"/>
              <a:ea typeface="CreativeFonts1" panose="02000603000000000000" pitchFamily="2" charset="0"/>
            </a:endParaRPr>
          </a:p>
          <a:p>
            <a:r>
              <a:rPr lang="en-US" sz="2400" dirty="0">
                <a:latin typeface="Arial Rounded MT Bold" panose="020F0704030504030204" pitchFamily="34" charset="0"/>
                <a:ea typeface="CreativeFonts1" panose="02000603000000000000" pitchFamily="2" charset="0"/>
                <a:hlinkClick r:id="rId5"/>
              </a:rPr>
              <a:t>http://www.e-learningforkids.org</a:t>
            </a:r>
            <a:r>
              <a:rPr lang="en-US" sz="2400" dirty="0" smtClean="0">
                <a:latin typeface="Arial Rounded MT Bold" panose="020F0704030504030204" pitchFamily="34" charset="0"/>
                <a:ea typeface="CreativeFonts1" panose="02000603000000000000" pitchFamily="2" charset="0"/>
                <a:hlinkClick r:id="rId5"/>
              </a:rPr>
              <a:t>/</a:t>
            </a:r>
            <a:endParaRPr lang="en-US" sz="2400" dirty="0" smtClean="0">
              <a:latin typeface="Arial Rounded MT Bold" panose="020F0704030504030204" pitchFamily="34" charset="0"/>
              <a:ea typeface="CreativeFonts1" panose="02000603000000000000" pitchFamily="2" charset="0"/>
            </a:endParaRPr>
          </a:p>
          <a:p>
            <a:r>
              <a:rPr lang="en-US" sz="2000" dirty="0">
                <a:ea typeface="CreativeFonts1" panose="02000603000000000000" pitchFamily="2" charset="0"/>
              </a:rPr>
              <a:t>&gt;</a:t>
            </a:r>
            <a:r>
              <a:rPr lang="en-US" sz="2000" dirty="0" smtClean="0">
                <a:ea typeface="CreativeFonts1" panose="02000603000000000000" pitchFamily="2" charset="0"/>
              </a:rPr>
              <a:t>Tons of interactive lessons</a:t>
            </a:r>
          </a:p>
          <a:p>
            <a:endParaRPr lang="en-US" sz="500" dirty="0">
              <a:ea typeface="CreativeFonts1" panose="02000603000000000000" pitchFamily="2" charset="0"/>
            </a:endParaRPr>
          </a:p>
          <a:p>
            <a:r>
              <a:rPr lang="en-US" sz="2400" dirty="0">
                <a:latin typeface="Arial Rounded MT Bold" panose="020F0704030504030204" pitchFamily="34" charset="0"/>
                <a:ea typeface="CreativeFonts1" panose="02000603000000000000" pitchFamily="2" charset="0"/>
              </a:rPr>
              <a:t> </a:t>
            </a:r>
            <a:r>
              <a:rPr lang="en-US" sz="2400" dirty="0" err="1">
                <a:latin typeface="Arial Rounded MT Bold" panose="020F0704030504030204" pitchFamily="34" charset="0"/>
                <a:ea typeface="CreativeFonts1" panose="02000603000000000000" pitchFamily="2" charset="0"/>
              </a:rPr>
              <a:t>Wonderopolis</a:t>
            </a:r>
            <a:endParaRPr lang="en-US" sz="2400" dirty="0">
              <a:latin typeface="Arial Rounded MT Bold" panose="020F0704030504030204" pitchFamily="34" charset="0"/>
              <a:ea typeface="CreativeFonts1" panose="02000603000000000000" pitchFamily="2" charset="0"/>
            </a:endParaRPr>
          </a:p>
          <a:p>
            <a:r>
              <a:rPr lang="en-US" sz="2400" dirty="0">
                <a:latin typeface="Arial Rounded MT Bold" panose="020F0704030504030204" pitchFamily="34" charset="0"/>
                <a:ea typeface="CreativeFonts1" panose="02000603000000000000" pitchFamily="2" charset="0"/>
                <a:hlinkClick r:id="rId6"/>
              </a:rPr>
              <a:t>http://wonderopolis.org/</a:t>
            </a:r>
            <a:endParaRPr lang="en-US" sz="2400" dirty="0">
              <a:latin typeface="Arial Rounded MT Bold" panose="020F0704030504030204" pitchFamily="34" charset="0"/>
              <a:ea typeface="CreativeFonts1" panose="02000603000000000000" pitchFamily="2" charset="0"/>
            </a:endParaRPr>
          </a:p>
          <a:p>
            <a:r>
              <a:rPr lang="en-US" sz="2000" dirty="0">
                <a:ea typeface="CreativeFonts1" panose="02000603000000000000" pitchFamily="2" charset="0"/>
              </a:rPr>
              <a:t>*Kids ask questions and they answer them</a:t>
            </a:r>
          </a:p>
          <a:p>
            <a:endParaRPr lang="en-US" sz="1200" dirty="0">
              <a:latin typeface="Arial Rounded MT Bold" panose="020F0704030504030204" pitchFamily="34" charset="0"/>
              <a:ea typeface="CreativeFonts1" panose="02000603000000000000" pitchFamily="2" charset="0"/>
            </a:endParaRPr>
          </a:p>
          <a:p>
            <a:r>
              <a:rPr lang="en-US" sz="2400" dirty="0">
                <a:latin typeface="Arial Rounded MT Bold" panose="020F0704030504030204" pitchFamily="34" charset="0"/>
                <a:ea typeface="CreativeFonts1" panose="02000603000000000000" pitchFamily="2" charset="0"/>
              </a:rPr>
              <a:t>Fun </a:t>
            </a:r>
            <a:r>
              <a:rPr lang="en-US" sz="2400" dirty="0" err="1">
                <a:latin typeface="Arial Rounded MT Bold" panose="020F0704030504030204" pitchFamily="34" charset="0"/>
                <a:ea typeface="CreativeFonts1" panose="02000603000000000000" pitchFamily="2" charset="0"/>
              </a:rPr>
              <a:t>Fonix</a:t>
            </a:r>
            <a:endParaRPr lang="en-US" sz="2400" dirty="0">
              <a:latin typeface="Arial Rounded MT Bold" panose="020F0704030504030204" pitchFamily="34" charset="0"/>
              <a:ea typeface="CreativeFonts1" panose="02000603000000000000" pitchFamily="2" charset="0"/>
            </a:endParaRPr>
          </a:p>
          <a:p>
            <a:r>
              <a:rPr lang="en-US" sz="2400" dirty="0">
                <a:latin typeface="Arial Rounded MT Bold" panose="020F0704030504030204" pitchFamily="34" charset="0"/>
                <a:ea typeface="CreativeFonts1" panose="02000603000000000000" pitchFamily="2" charset="0"/>
                <a:hlinkClick r:id="rId7"/>
              </a:rPr>
              <a:t>http://www.funfonix.com/</a:t>
            </a:r>
            <a:endParaRPr lang="en-US" sz="2400" dirty="0">
              <a:latin typeface="Arial Rounded MT Bold" panose="020F0704030504030204" pitchFamily="34" charset="0"/>
              <a:ea typeface="CreativeFonts1" panose="02000603000000000000" pitchFamily="2" charset="0"/>
            </a:endParaRPr>
          </a:p>
          <a:p>
            <a:r>
              <a:rPr lang="en-US" sz="2000" dirty="0">
                <a:ea typeface="CreativeFonts1" panose="02000603000000000000" pitchFamily="2" charset="0"/>
              </a:rPr>
              <a:t>&gt;</a:t>
            </a:r>
            <a:r>
              <a:rPr lang="en-US" sz="2000" dirty="0" smtClean="0">
                <a:ea typeface="CreativeFonts1" panose="02000603000000000000" pitchFamily="2" charset="0"/>
              </a:rPr>
              <a:t>Customizable </a:t>
            </a:r>
            <a:r>
              <a:rPr lang="en-US" sz="2000" dirty="0">
                <a:ea typeface="CreativeFonts1" panose="02000603000000000000" pitchFamily="2" charset="0"/>
              </a:rPr>
              <a:t>phonics worksheets</a:t>
            </a:r>
          </a:p>
          <a:p>
            <a:endParaRPr lang="en-US" sz="2000" dirty="0" smtClean="0">
              <a:ea typeface="CreativeFonts1" panose="02000603000000000000" pitchFamily="2" charset="0"/>
            </a:endParaRPr>
          </a:p>
          <a:p>
            <a:endParaRPr lang="en-US" sz="2400" dirty="0" smtClean="0">
              <a:latin typeface="Arial Rounded MT Bold" panose="020F0704030504030204" pitchFamily="34" charset="0"/>
              <a:ea typeface="CreativeFonts1" panose="02000603000000000000" pitchFamily="2" charset="0"/>
            </a:endParaRPr>
          </a:p>
          <a:p>
            <a:endParaRPr lang="en-US" sz="2400" dirty="0">
              <a:latin typeface="Arial Rounded MT Bold" panose="020F0704030504030204" pitchFamily="34" charset="0"/>
              <a:ea typeface="CreativeFonts1" panose="02000603000000000000" pitchFamily="2" charset="0"/>
            </a:endParaRPr>
          </a:p>
        </p:txBody>
      </p:sp>
    </p:spTree>
    <p:extLst>
      <p:ext uri="{BB962C8B-B14F-4D97-AF65-F5344CB8AC3E}">
        <p14:creationId xmlns:p14="http://schemas.microsoft.com/office/powerpoint/2010/main" val="365677695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8" name="Rounded Rectangle 7"/>
          <p:cNvSpPr/>
          <p:nvPr/>
        </p:nvSpPr>
        <p:spPr>
          <a:xfrm>
            <a:off x="762000" y="381000"/>
            <a:ext cx="7391400" cy="1155531"/>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9" name="Rounded Rectangle 8"/>
          <p:cNvSpPr/>
          <p:nvPr/>
        </p:nvSpPr>
        <p:spPr>
          <a:xfrm>
            <a:off x="762000" y="1752600"/>
            <a:ext cx="7543800" cy="49530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0" name="TextBox 9"/>
          <p:cNvSpPr txBox="1"/>
          <p:nvPr/>
        </p:nvSpPr>
        <p:spPr>
          <a:xfrm>
            <a:off x="990600" y="520868"/>
            <a:ext cx="70104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 </a:t>
            </a:r>
            <a:r>
              <a:rPr lang="en-US" sz="5400" dirty="0" smtClean="0">
                <a:latin typeface="CreativeFonts1" panose="02000603000000000000" pitchFamily="2" charset="0"/>
                <a:ea typeface="CreativeFonts1" panose="02000603000000000000" pitchFamily="2" charset="0"/>
              </a:rPr>
              <a:t>History/Social Studies</a:t>
            </a:r>
            <a:endParaRPr lang="en-US" sz="5400" dirty="0">
              <a:latin typeface="CreativeFonts1" panose="02000603000000000000" pitchFamily="2" charset="0"/>
              <a:ea typeface="CreativeFonts1" panose="02000603000000000000" pitchFamily="2" charset="0"/>
            </a:endParaRPr>
          </a:p>
        </p:txBody>
      </p:sp>
      <p:sp>
        <p:nvSpPr>
          <p:cNvPr id="11" name="TextBox 10"/>
          <p:cNvSpPr txBox="1"/>
          <p:nvPr/>
        </p:nvSpPr>
        <p:spPr>
          <a:xfrm>
            <a:off x="914400" y="1776268"/>
            <a:ext cx="7162800" cy="5224507"/>
          </a:xfrm>
          <a:prstGeom prst="rect">
            <a:avLst/>
          </a:prstGeom>
          <a:noFill/>
        </p:spPr>
        <p:txBody>
          <a:bodyPr wrap="square" rtlCol="0">
            <a:spAutoFit/>
          </a:bodyPr>
          <a:lstStyle/>
          <a:p>
            <a:r>
              <a:rPr lang="en-US" sz="3200" dirty="0" smtClean="0">
                <a:latin typeface="Arial Rounded MT Bold" panose="020F0704030504030204" pitchFamily="34" charset="0"/>
                <a:ea typeface="CreativeFonts1" panose="02000603000000000000" pitchFamily="2" charset="0"/>
                <a:hlinkClick r:id="rId3"/>
              </a:rPr>
              <a:t>http</a:t>
            </a:r>
            <a:r>
              <a:rPr lang="en-US" sz="3200" dirty="0">
                <a:latin typeface="Arial Rounded MT Bold" panose="020F0704030504030204" pitchFamily="34" charset="0"/>
                <a:ea typeface="CreativeFonts1" panose="02000603000000000000" pitchFamily="2" charset="0"/>
                <a:hlinkClick r:id="rId3"/>
              </a:rPr>
              <a:t>://</a:t>
            </a:r>
            <a:r>
              <a:rPr lang="en-US" sz="3200" dirty="0" smtClean="0">
                <a:latin typeface="Arial Rounded MT Bold" panose="020F0704030504030204" pitchFamily="34" charset="0"/>
                <a:ea typeface="CreativeFonts1" panose="02000603000000000000" pitchFamily="2" charset="0"/>
                <a:hlinkClick r:id="rId3"/>
              </a:rPr>
              <a:t>www2.ed.gov/free/index.html</a:t>
            </a:r>
            <a:endParaRPr lang="en-US" sz="3200" dirty="0" smtClean="0">
              <a:latin typeface="Arial Rounded MT Bold" panose="020F0704030504030204" pitchFamily="34" charset="0"/>
              <a:ea typeface="CreativeFonts1" panose="02000603000000000000" pitchFamily="2" charset="0"/>
            </a:endParaRPr>
          </a:p>
          <a:p>
            <a:r>
              <a:rPr lang="en-US" sz="2000" dirty="0">
                <a:ea typeface="CreativeFonts1" panose="02000603000000000000" pitchFamily="2" charset="0"/>
              </a:rPr>
              <a:t>&gt;</a:t>
            </a:r>
            <a:r>
              <a:rPr lang="en-US" sz="2000" dirty="0" smtClean="0">
                <a:ea typeface="CreativeFonts1" panose="02000603000000000000" pitchFamily="2" charset="0"/>
              </a:rPr>
              <a:t>Photos, video clips, and more from the US government</a:t>
            </a:r>
          </a:p>
          <a:p>
            <a:r>
              <a:rPr lang="en-US" sz="2000" dirty="0">
                <a:ea typeface="CreativeFonts1" panose="02000603000000000000" pitchFamily="2" charset="0"/>
              </a:rPr>
              <a:t>&gt;</a:t>
            </a:r>
            <a:r>
              <a:rPr lang="en-US" sz="2000" dirty="0" smtClean="0">
                <a:ea typeface="CreativeFonts1" panose="02000603000000000000" pitchFamily="2" charset="0"/>
              </a:rPr>
              <a:t>New content added every month</a:t>
            </a:r>
            <a:endParaRPr lang="en-US" sz="2000" dirty="0">
              <a:ea typeface="CreativeFonts1" panose="02000603000000000000" pitchFamily="2" charset="0"/>
            </a:endParaRPr>
          </a:p>
          <a:p>
            <a:r>
              <a:rPr lang="en-US" sz="2000" dirty="0">
                <a:ea typeface="CreativeFonts1" panose="02000603000000000000" pitchFamily="2" charset="0"/>
              </a:rPr>
              <a:t>&gt;</a:t>
            </a:r>
            <a:r>
              <a:rPr lang="en-US" sz="2000" dirty="0" smtClean="0">
                <a:ea typeface="CreativeFonts1" panose="02000603000000000000" pitchFamily="2" charset="0"/>
              </a:rPr>
              <a:t>Geared towards older </a:t>
            </a:r>
            <a:r>
              <a:rPr lang="en-US" sz="2000" dirty="0" smtClean="0">
                <a:ea typeface="CreativeFonts1" panose="02000603000000000000" pitchFamily="2" charset="0"/>
              </a:rPr>
              <a:t>students</a:t>
            </a:r>
          </a:p>
          <a:p>
            <a:endParaRPr lang="en-US" sz="1100" dirty="0">
              <a:ea typeface="CreativeFonts1" panose="02000603000000000000" pitchFamily="2" charset="0"/>
            </a:endParaRPr>
          </a:p>
          <a:p>
            <a:r>
              <a:rPr lang="en-US" sz="2800" dirty="0" smtClean="0">
                <a:latin typeface="Arial Rounded MT Bold" panose="020F0704030504030204" pitchFamily="34" charset="0"/>
                <a:ea typeface="CreativeFonts1" panose="02000603000000000000" pitchFamily="2" charset="0"/>
              </a:rPr>
              <a:t>Government for Kids</a:t>
            </a:r>
          </a:p>
          <a:p>
            <a:r>
              <a:rPr lang="en-US" sz="2800" dirty="0">
                <a:latin typeface="Arial Rounded MT Bold" panose="020F0704030504030204" pitchFamily="34" charset="0"/>
                <a:ea typeface="CreativeFonts1" panose="02000603000000000000" pitchFamily="2" charset="0"/>
                <a:hlinkClick r:id="rId4"/>
              </a:rPr>
              <a:t>https://kids.usa.gov</a:t>
            </a:r>
            <a:r>
              <a:rPr lang="en-US" sz="2800" dirty="0" smtClean="0">
                <a:latin typeface="Arial Rounded MT Bold" panose="020F0704030504030204" pitchFamily="34" charset="0"/>
                <a:ea typeface="CreativeFonts1" panose="02000603000000000000" pitchFamily="2" charset="0"/>
                <a:hlinkClick r:id="rId4"/>
              </a:rPr>
              <a:t>/</a:t>
            </a:r>
            <a:endParaRPr lang="en-US" sz="2800" dirty="0" smtClean="0">
              <a:latin typeface="Arial Rounded MT Bold" panose="020F0704030504030204" pitchFamily="34" charset="0"/>
              <a:ea typeface="CreativeFonts1" panose="02000603000000000000" pitchFamily="2" charset="0"/>
            </a:endParaRPr>
          </a:p>
          <a:p>
            <a:r>
              <a:rPr lang="en-US" sz="2000" dirty="0" smtClean="0">
                <a:ea typeface="CreativeFonts1" panose="02000603000000000000" pitchFamily="2" charset="0"/>
              </a:rPr>
              <a:t>&gt;Lots of great resources!</a:t>
            </a:r>
          </a:p>
          <a:p>
            <a:endParaRPr lang="en-US" sz="1050" dirty="0">
              <a:ea typeface="CreativeFonts1" panose="02000603000000000000" pitchFamily="2" charset="0"/>
            </a:endParaRPr>
          </a:p>
          <a:p>
            <a:r>
              <a:rPr lang="en-US" sz="2800" dirty="0" smtClean="0">
                <a:latin typeface="Arial Rounded MT Bold" panose="020F0704030504030204" pitchFamily="34" charset="0"/>
                <a:ea typeface="CreativeFonts1" panose="02000603000000000000" pitchFamily="2" charset="0"/>
              </a:rPr>
              <a:t>Smithsonian for Teachers</a:t>
            </a:r>
          </a:p>
          <a:p>
            <a:r>
              <a:rPr lang="en-US" sz="2400" dirty="0">
                <a:ea typeface="CreativeFonts1" panose="02000603000000000000" pitchFamily="2" charset="0"/>
                <a:hlinkClick r:id="rId5"/>
              </a:rPr>
              <a:t>http://</a:t>
            </a:r>
            <a:r>
              <a:rPr lang="en-US" sz="2400" dirty="0" smtClean="0">
                <a:ea typeface="CreativeFonts1" panose="02000603000000000000" pitchFamily="2" charset="0"/>
                <a:hlinkClick r:id="rId5"/>
              </a:rPr>
              <a:t>www.si.edu/Educators</a:t>
            </a:r>
            <a:endParaRPr lang="en-US" sz="2400" dirty="0" smtClean="0">
              <a:ea typeface="CreativeFonts1" panose="02000603000000000000" pitchFamily="2" charset="0"/>
            </a:endParaRPr>
          </a:p>
          <a:p>
            <a:endParaRPr lang="en-US" sz="2000" dirty="0">
              <a:ea typeface="CreativeFonts1" panose="02000603000000000000" pitchFamily="2" charset="0"/>
            </a:endParaRPr>
          </a:p>
          <a:p>
            <a:r>
              <a:rPr lang="en-US" sz="2800" dirty="0" smtClean="0">
                <a:latin typeface="Arial Rounded MT Bold" panose="020F0704030504030204" pitchFamily="34" charset="0"/>
                <a:ea typeface="CreativeFonts1" panose="02000603000000000000" pitchFamily="2" charset="0"/>
              </a:rPr>
              <a:t>Smithsonian for Students</a:t>
            </a:r>
          </a:p>
          <a:p>
            <a:r>
              <a:rPr lang="en-US" sz="2400" dirty="0">
                <a:ea typeface="CreativeFonts1" panose="02000603000000000000" pitchFamily="2" charset="0"/>
                <a:hlinkClick r:id="rId6"/>
              </a:rPr>
              <a:t>http://www.smithsonianeducation.org/students</a:t>
            </a:r>
            <a:r>
              <a:rPr lang="en-US" sz="2400" dirty="0" smtClean="0">
                <a:ea typeface="CreativeFonts1" panose="02000603000000000000" pitchFamily="2" charset="0"/>
                <a:hlinkClick r:id="rId6"/>
              </a:rPr>
              <a:t>/</a:t>
            </a:r>
            <a:endParaRPr lang="en-US" sz="2400" dirty="0" smtClean="0">
              <a:ea typeface="CreativeFonts1" panose="02000603000000000000" pitchFamily="2" charset="0"/>
            </a:endParaRPr>
          </a:p>
          <a:p>
            <a:endParaRPr lang="en-US" sz="2000" dirty="0" smtClean="0">
              <a:ea typeface="CreativeFonts1" panose="02000603000000000000" pitchFamily="2" charset="0"/>
            </a:endParaRPr>
          </a:p>
        </p:txBody>
      </p:sp>
    </p:spTree>
    <p:extLst>
      <p:ext uri="{BB962C8B-B14F-4D97-AF65-F5344CB8AC3E}">
        <p14:creationId xmlns:p14="http://schemas.microsoft.com/office/powerpoint/2010/main" val="402567586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595745" y="374071"/>
            <a:ext cx="7391400" cy="92132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0" name="TextBox 9"/>
          <p:cNvSpPr txBox="1"/>
          <p:nvPr/>
        </p:nvSpPr>
        <p:spPr>
          <a:xfrm>
            <a:off x="990600" y="520868"/>
            <a:ext cx="7315200" cy="907941"/>
          </a:xfrm>
          <a:prstGeom prst="rect">
            <a:avLst/>
          </a:prstGeom>
          <a:noFill/>
        </p:spPr>
        <p:txBody>
          <a:bodyPr wrap="square" rtlCol="0">
            <a:spAutoFit/>
          </a:bodyPr>
          <a:lstStyle/>
          <a:p>
            <a:r>
              <a:rPr lang="en-US" sz="5300" dirty="0" smtClean="0">
                <a:latin typeface="CreativeFonts1" panose="02000603000000000000" pitchFamily="2" charset="0"/>
                <a:ea typeface="CreativeFonts1" panose="02000603000000000000" pitchFamily="2" charset="0"/>
              </a:rPr>
              <a:t> Science	</a:t>
            </a:r>
            <a:endParaRPr lang="en-US" sz="5300" dirty="0">
              <a:latin typeface="CreativeFonts1" panose="02000603000000000000" pitchFamily="2" charset="0"/>
              <a:ea typeface="CreativeFonts1" panose="02000603000000000000" pitchFamily="2" charset="0"/>
            </a:endParaRPr>
          </a:p>
        </p:txBody>
      </p:sp>
      <p:sp>
        <p:nvSpPr>
          <p:cNvPr id="13" name="Rounded Rectangle 12"/>
          <p:cNvSpPr/>
          <p:nvPr/>
        </p:nvSpPr>
        <p:spPr>
          <a:xfrm>
            <a:off x="514210" y="1536533"/>
            <a:ext cx="8401190" cy="4864267"/>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542477" y="93544"/>
            <a:ext cx="473125" cy="1417146"/>
          </a:xfrm>
          <a:prstGeom prst="rect">
            <a:avLst/>
          </a:prstGeom>
        </p:spPr>
      </p:pic>
      <p:sp>
        <p:nvSpPr>
          <p:cNvPr id="9" name="TextBox 8"/>
          <p:cNvSpPr txBox="1"/>
          <p:nvPr/>
        </p:nvSpPr>
        <p:spPr>
          <a:xfrm>
            <a:off x="570857" y="1676400"/>
            <a:ext cx="8255717" cy="6401753"/>
          </a:xfrm>
          <a:prstGeom prst="rect">
            <a:avLst/>
          </a:prstGeom>
          <a:noFill/>
        </p:spPr>
        <p:txBody>
          <a:bodyPr wrap="square" rtlCol="0">
            <a:spAutoFit/>
          </a:bodyPr>
          <a:lstStyle/>
          <a:p>
            <a:r>
              <a:rPr lang="en-US" sz="2400" dirty="0" smtClean="0">
                <a:latin typeface="Arial Rounded MT Bold" panose="020F0704030504030204" pitchFamily="34" charset="0"/>
                <a:ea typeface="CreativeFonts1" panose="02000603000000000000" pitchFamily="2" charset="0"/>
              </a:rPr>
              <a:t>National Science Teachers Association</a:t>
            </a:r>
          </a:p>
          <a:p>
            <a:r>
              <a:rPr lang="en-US" sz="2400" dirty="0">
                <a:latin typeface="Arial Rounded MT Bold" panose="020F0704030504030204" pitchFamily="34" charset="0"/>
                <a:ea typeface="CreativeFonts1" panose="02000603000000000000" pitchFamily="2" charset="0"/>
                <a:hlinkClick r:id="rId4"/>
              </a:rPr>
              <a:t>http://www.nsta.org</a:t>
            </a:r>
            <a:r>
              <a:rPr lang="en-US" sz="2400" dirty="0" smtClean="0">
                <a:latin typeface="Arial Rounded MT Bold" panose="020F0704030504030204" pitchFamily="34" charset="0"/>
                <a:ea typeface="CreativeFonts1" panose="02000603000000000000" pitchFamily="2" charset="0"/>
                <a:hlinkClick r:id="rId4"/>
              </a:rPr>
              <a:t>/</a:t>
            </a:r>
            <a:endParaRPr lang="en-US" sz="2400" dirty="0" smtClean="0">
              <a:latin typeface="Arial Rounded MT Bold" panose="020F0704030504030204" pitchFamily="34" charset="0"/>
              <a:ea typeface="CreativeFonts1" panose="02000603000000000000" pitchFamily="2" charset="0"/>
            </a:endParaRPr>
          </a:p>
          <a:p>
            <a:r>
              <a:rPr lang="en-US" sz="1400" dirty="0" smtClean="0">
                <a:latin typeface="Arial Rounded MT Bold" panose="020F0704030504030204" pitchFamily="34" charset="0"/>
                <a:ea typeface="CreativeFonts1" panose="02000603000000000000" pitchFamily="2" charset="0"/>
              </a:rPr>
              <a:t> </a:t>
            </a:r>
            <a:endParaRPr lang="en-US" sz="1400" dirty="0">
              <a:latin typeface="Arial Rounded MT Bold" panose="020F0704030504030204" pitchFamily="34" charset="0"/>
              <a:ea typeface="CreativeFonts1" panose="02000603000000000000" pitchFamily="2" charset="0"/>
            </a:endParaRPr>
          </a:p>
          <a:p>
            <a:r>
              <a:rPr lang="en-US" sz="2400" dirty="0" smtClean="0">
                <a:latin typeface="Arial Rounded MT Bold" panose="020F0704030504030204" pitchFamily="34" charset="0"/>
                <a:ea typeface="CreativeFonts1" panose="02000603000000000000" pitchFamily="2" charset="0"/>
              </a:rPr>
              <a:t>Water </a:t>
            </a:r>
            <a:r>
              <a:rPr lang="en-US" sz="2400" dirty="0" smtClean="0">
                <a:latin typeface="Arial Rounded MT Bold" panose="020F0704030504030204" pitchFamily="34" charset="0"/>
                <a:ea typeface="CreativeFonts1" panose="02000603000000000000" pitchFamily="2" charset="0"/>
              </a:rPr>
              <a:t>Cycle Diagram</a:t>
            </a:r>
          </a:p>
          <a:p>
            <a:r>
              <a:rPr lang="en-US" sz="2400" dirty="0">
                <a:latin typeface="Arial Rounded MT Bold" panose="020F0704030504030204" pitchFamily="34" charset="0"/>
                <a:ea typeface="CreativeFonts1" panose="02000603000000000000" pitchFamily="2" charset="0"/>
                <a:hlinkClick r:id="rId5"/>
              </a:rPr>
              <a:t>http://earthguide.ucsd.edu/earthguide/diagrams/watercycle</a:t>
            </a:r>
            <a:r>
              <a:rPr lang="en-US" sz="2400" dirty="0" smtClean="0">
                <a:latin typeface="Arial Rounded MT Bold" panose="020F0704030504030204" pitchFamily="34" charset="0"/>
                <a:ea typeface="CreativeFonts1" panose="02000603000000000000" pitchFamily="2" charset="0"/>
                <a:hlinkClick r:id="rId5"/>
              </a:rPr>
              <a:t>/</a:t>
            </a:r>
            <a:endParaRPr lang="en-US" sz="2400" dirty="0" smtClean="0">
              <a:latin typeface="Arial Rounded MT Bold" panose="020F0704030504030204" pitchFamily="34" charset="0"/>
              <a:ea typeface="CreativeFonts1" panose="02000603000000000000" pitchFamily="2" charset="0"/>
            </a:endParaRPr>
          </a:p>
          <a:p>
            <a:endParaRPr lang="en-US" dirty="0" smtClean="0">
              <a:latin typeface="Arial Rounded MT Bold" panose="020F0704030504030204" pitchFamily="34" charset="0"/>
              <a:ea typeface="CreativeFonts1" panose="02000603000000000000" pitchFamily="2" charset="0"/>
            </a:endParaRPr>
          </a:p>
          <a:p>
            <a:r>
              <a:rPr lang="en-US" sz="2400" dirty="0" smtClean="0">
                <a:latin typeface="Arial Rounded MT Bold" panose="020F0704030504030204" pitchFamily="34" charset="0"/>
                <a:ea typeface="CreativeFonts1" panose="02000603000000000000" pitchFamily="2" charset="0"/>
              </a:rPr>
              <a:t>Earthquakes for Kids</a:t>
            </a:r>
          </a:p>
          <a:p>
            <a:r>
              <a:rPr lang="en-US" sz="2400" dirty="0">
                <a:latin typeface="Arial Rounded MT Bold" panose="020F0704030504030204" pitchFamily="34" charset="0"/>
                <a:ea typeface="CreativeFonts1" panose="02000603000000000000" pitchFamily="2" charset="0"/>
                <a:hlinkClick r:id="rId6"/>
              </a:rPr>
              <a:t>http://earthquake.usgs.gov/learn/kids</a:t>
            </a:r>
            <a:r>
              <a:rPr lang="en-US" sz="2400" dirty="0" smtClean="0">
                <a:latin typeface="Arial Rounded MT Bold" panose="020F0704030504030204" pitchFamily="34" charset="0"/>
                <a:ea typeface="CreativeFonts1" panose="02000603000000000000" pitchFamily="2" charset="0"/>
                <a:hlinkClick r:id="rId6"/>
              </a:rPr>
              <a:t>/</a:t>
            </a:r>
            <a:endParaRPr lang="en-US" sz="2400" dirty="0" smtClean="0">
              <a:latin typeface="Arial Rounded MT Bold" panose="020F0704030504030204" pitchFamily="34" charset="0"/>
              <a:ea typeface="CreativeFonts1" panose="02000603000000000000" pitchFamily="2" charset="0"/>
            </a:endParaRPr>
          </a:p>
          <a:p>
            <a:endParaRPr lang="en-US" sz="2000" dirty="0">
              <a:latin typeface="Arial Rounded MT Bold" panose="020F0704030504030204" pitchFamily="34" charset="0"/>
              <a:ea typeface="CreativeFonts1" panose="02000603000000000000" pitchFamily="2" charset="0"/>
            </a:endParaRPr>
          </a:p>
          <a:p>
            <a:r>
              <a:rPr lang="en-US" sz="2400" dirty="0" smtClean="0">
                <a:latin typeface="Arial Rounded MT Bold" panose="020F0704030504030204" pitchFamily="34" charset="0"/>
                <a:ea typeface="CreativeFonts1" panose="02000603000000000000" pitchFamily="2" charset="0"/>
              </a:rPr>
              <a:t>Dino Directory</a:t>
            </a:r>
          </a:p>
          <a:p>
            <a:r>
              <a:rPr lang="en-US" sz="2000" dirty="0">
                <a:latin typeface="Arial Rounded MT Bold" panose="020F0704030504030204" pitchFamily="34" charset="0"/>
                <a:ea typeface="CreativeFonts1" panose="02000603000000000000" pitchFamily="2" charset="0"/>
                <a:hlinkClick r:id="rId7"/>
              </a:rPr>
              <a:t>http://</a:t>
            </a:r>
            <a:r>
              <a:rPr lang="en-US" sz="2000" dirty="0" smtClean="0">
                <a:latin typeface="Arial Rounded MT Bold" panose="020F0704030504030204" pitchFamily="34" charset="0"/>
                <a:ea typeface="CreativeFonts1" panose="02000603000000000000" pitchFamily="2" charset="0"/>
                <a:hlinkClick r:id="rId7"/>
              </a:rPr>
              <a:t>www.nhm.ac.uk/nature-online/life/dinosaurs-other-extinct-creatures/dino-directory/top-5/top-5.html</a:t>
            </a:r>
            <a:endParaRPr lang="en-US" sz="2000" dirty="0" smtClean="0">
              <a:latin typeface="Arial Rounded MT Bold" panose="020F0704030504030204" pitchFamily="34" charset="0"/>
              <a:ea typeface="CreativeFonts1" panose="02000603000000000000" pitchFamily="2" charset="0"/>
            </a:endParaRPr>
          </a:p>
          <a:p>
            <a:endParaRPr lang="en-US" sz="3200" dirty="0" smtClean="0">
              <a:solidFill>
                <a:schemeClr val="accent6">
                  <a:lumMod val="75000"/>
                </a:schemeClr>
              </a:solidFill>
              <a:latin typeface="Arial Rounded MT Bold" panose="020F0704030504030204" pitchFamily="34" charset="0"/>
              <a:ea typeface="CreativeFonts1" panose="02000603000000000000" pitchFamily="2" charset="0"/>
            </a:endParaRPr>
          </a:p>
          <a:p>
            <a:endParaRPr lang="en-US" sz="3600" dirty="0" smtClean="0">
              <a:solidFill>
                <a:schemeClr val="accent6">
                  <a:lumMod val="75000"/>
                </a:schemeClr>
              </a:solidFill>
              <a:latin typeface="Arial Rounded MT Bold" panose="020F0704030504030204" pitchFamily="34" charset="0"/>
              <a:ea typeface="CreativeFonts1" panose="02000603000000000000" pitchFamily="2" charset="0"/>
            </a:endParaRPr>
          </a:p>
          <a:p>
            <a:endParaRPr lang="en-US" sz="2400" dirty="0" smtClean="0">
              <a:latin typeface="Arial Rounded MT Bold" panose="020F0704030504030204" pitchFamily="34" charset="0"/>
              <a:ea typeface="CreativeFonts1" panose="02000603000000000000" pitchFamily="2" charset="0"/>
            </a:endParaRPr>
          </a:p>
          <a:p>
            <a:endParaRPr lang="en-US" sz="2400" dirty="0">
              <a:latin typeface="Arial Rounded MT Bold" panose="020F0704030504030204" pitchFamily="34" charset="0"/>
              <a:ea typeface="CreativeFonts1" panose="02000603000000000000" pitchFamily="2" charset="0"/>
            </a:endParaRPr>
          </a:p>
        </p:txBody>
      </p:sp>
    </p:spTree>
    <p:extLst>
      <p:ext uri="{BB962C8B-B14F-4D97-AF65-F5344CB8AC3E}">
        <p14:creationId xmlns:p14="http://schemas.microsoft.com/office/powerpoint/2010/main" val="109919461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27" y="-13855"/>
            <a:ext cx="9150927" cy="9150927"/>
          </a:xfrm>
        </p:spPr>
      </p:pic>
      <p:sp>
        <p:nvSpPr>
          <p:cNvPr id="8" name="Rounded Rectangle 7"/>
          <p:cNvSpPr/>
          <p:nvPr/>
        </p:nvSpPr>
        <p:spPr>
          <a:xfrm>
            <a:off x="762000" y="381000"/>
            <a:ext cx="5410200" cy="6477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9" name="Rounded Rectangle 8"/>
          <p:cNvSpPr/>
          <p:nvPr/>
        </p:nvSpPr>
        <p:spPr>
          <a:xfrm>
            <a:off x="762000" y="2057400"/>
            <a:ext cx="7543800" cy="45720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0" name="TextBox 9"/>
          <p:cNvSpPr txBox="1"/>
          <p:nvPr/>
        </p:nvSpPr>
        <p:spPr>
          <a:xfrm>
            <a:off x="762000" y="520868"/>
            <a:ext cx="7924800" cy="400110"/>
          </a:xfrm>
          <a:prstGeom prst="rect">
            <a:avLst/>
          </a:prstGeom>
          <a:noFill/>
        </p:spPr>
        <p:txBody>
          <a:bodyPr wrap="square" rtlCol="0">
            <a:spAutoFit/>
          </a:bodyPr>
          <a:lstStyle/>
          <a:p>
            <a:r>
              <a:rPr lang="en-US" sz="2000" dirty="0" smtClean="0">
                <a:latin typeface="CreativeFonts1" panose="02000603000000000000" pitchFamily="2" charset="0"/>
                <a:ea typeface="CreativeFonts1" panose="02000603000000000000" pitchFamily="2" charset="0"/>
              </a:rPr>
              <a:t>Screenshots from The </a:t>
            </a:r>
            <a:r>
              <a:rPr lang="en-US" sz="2000" dirty="0" err="1" smtClean="0">
                <a:latin typeface="CreativeFonts1" panose="02000603000000000000" pitchFamily="2" charset="0"/>
                <a:ea typeface="CreativeFonts1" panose="02000603000000000000" pitchFamily="2" charset="0"/>
              </a:rPr>
              <a:t>Applicious</a:t>
            </a:r>
            <a:r>
              <a:rPr lang="en-US" sz="2000" dirty="0" smtClean="0">
                <a:latin typeface="CreativeFonts1" panose="02000603000000000000" pitchFamily="2" charset="0"/>
                <a:ea typeface="CreativeFonts1" panose="02000603000000000000" pitchFamily="2" charset="0"/>
              </a:rPr>
              <a:t> Teacher Blog</a:t>
            </a:r>
            <a:endParaRPr lang="en-US" sz="2000" dirty="0">
              <a:latin typeface="CreativeFonts1" panose="02000603000000000000" pitchFamily="2" charset="0"/>
              <a:ea typeface="CreativeFonts1" panose="02000603000000000000" pitchFamily="2" charset="0"/>
            </a:endParaRPr>
          </a:p>
        </p:txBody>
      </p:sp>
      <p:sp>
        <p:nvSpPr>
          <p:cNvPr id="12" name="TextBox 11"/>
          <p:cNvSpPr txBox="1"/>
          <p:nvPr/>
        </p:nvSpPr>
        <p:spPr>
          <a:xfrm>
            <a:off x="990600" y="2209800"/>
            <a:ext cx="7010400" cy="830997"/>
          </a:xfrm>
          <a:prstGeom prst="rect">
            <a:avLst/>
          </a:prstGeom>
          <a:noFill/>
        </p:spPr>
        <p:txBody>
          <a:bodyPr wrap="square" rtlCol="0">
            <a:spAutoFit/>
          </a:bodyPr>
          <a:lstStyle/>
          <a:p>
            <a:r>
              <a:rPr lang="en-US" sz="4800" dirty="0" smtClean="0">
                <a:latin typeface="Arial Rounded MT Bold" panose="020F0704030504030204" pitchFamily="34" charset="0"/>
                <a:ea typeface="CreativeFonts1" panose="02000603000000000000" pitchFamily="2" charset="0"/>
                <a:hlinkClick r:id="rId3"/>
              </a:rPr>
              <a:t> </a:t>
            </a:r>
            <a:endParaRPr lang="en-US" sz="2800" dirty="0">
              <a:latin typeface="Arial Rounded MT Bold" panose="020F0704030504030204" pitchFamily="34" charset="0"/>
              <a:ea typeface="CreativeFonts1" panose="02000603000000000000" pitchFamily="2" charset="0"/>
            </a:endParaRPr>
          </a:p>
        </p:txBody>
      </p:sp>
      <p:pic>
        <p:nvPicPr>
          <p:cNvPr id="3074" name="Picture 2" descr="F:\AutomaticTabs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82" y="1028700"/>
            <a:ext cx="9193482"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50797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595745" y="374071"/>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0" name="TextBox 9"/>
          <p:cNvSpPr txBox="1"/>
          <p:nvPr/>
        </p:nvSpPr>
        <p:spPr>
          <a:xfrm>
            <a:off x="990600" y="520868"/>
            <a:ext cx="7315200" cy="907941"/>
          </a:xfrm>
          <a:prstGeom prst="rect">
            <a:avLst/>
          </a:prstGeom>
          <a:noFill/>
        </p:spPr>
        <p:txBody>
          <a:bodyPr wrap="square" rtlCol="0">
            <a:spAutoFit/>
          </a:bodyPr>
          <a:lstStyle/>
          <a:p>
            <a:r>
              <a:rPr lang="en-US" sz="5300" dirty="0" smtClean="0">
                <a:latin typeface="CreativeFonts1" panose="02000603000000000000" pitchFamily="2" charset="0"/>
                <a:ea typeface="CreativeFonts1" panose="02000603000000000000" pitchFamily="2" charset="0"/>
              </a:rPr>
              <a:t> Science	</a:t>
            </a:r>
            <a:endParaRPr lang="en-US" sz="5300" dirty="0">
              <a:latin typeface="CreativeFonts1" panose="02000603000000000000" pitchFamily="2" charset="0"/>
              <a:ea typeface="CreativeFonts1" panose="02000603000000000000" pitchFamily="2" charset="0"/>
            </a:endParaRPr>
          </a:p>
        </p:txBody>
      </p:sp>
      <p:sp>
        <p:nvSpPr>
          <p:cNvPr id="13" name="Rounded Rectangle 12"/>
          <p:cNvSpPr/>
          <p:nvPr/>
        </p:nvSpPr>
        <p:spPr>
          <a:xfrm>
            <a:off x="228600" y="1828800"/>
            <a:ext cx="8600488" cy="4724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542477" y="93544"/>
            <a:ext cx="473125" cy="1417146"/>
          </a:xfrm>
          <a:prstGeom prst="rect">
            <a:avLst/>
          </a:prstGeom>
        </p:spPr>
      </p:pic>
      <p:sp>
        <p:nvSpPr>
          <p:cNvPr id="9" name="TextBox 8"/>
          <p:cNvSpPr txBox="1"/>
          <p:nvPr/>
        </p:nvSpPr>
        <p:spPr>
          <a:xfrm>
            <a:off x="415636" y="1981200"/>
            <a:ext cx="8226416" cy="6563335"/>
          </a:xfrm>
          <a:prstGeom prst="rect">
            <a:avLst/>
          </a:prstGeom>
          <a:noFill/>
        </p:spPr>
        <p:txBody>
          <a:bodyPr wrap="square" rtlCol="0">
            <a:spAutoFit/>
          </a:bodyPr>
          <a:lstStyle/>
          <a:p>
            <a:r>
              <a:rPr lang="en-US" sz="2800" dirty="0" smtClean="0">
                <a:latin typeface="Arial Rounded MT Bold" panose="020F0704030504030204" pitchFamily="34" charset="0"/>
                <a:ea typeface="CreativeFonts1" panose="02000603000000000000" pitchFamily="2" charset="0"/>
              </a:rPr>
              <a:t>Education in Nature</a:t>
            </a:r>
          </a:p>
          <a:p>
            <a:r>
              <a:rPr lang="en-US" sz="2400" dirty="0">
                <a:latin typeface="Arial Rounded MT Bold" panose="020F0704030504030204" pitchFamily="34" charset="0"/>
                <a:ea typeface="CreativeFonts1" panose="02000603000000000000" pitchFamily="2" charset="0"/>
                <a:hlinkClick r:id="rId4"/>
              </a:rPr>
              <a:t>http://</a:t>
            </a:r>
            <a:r>
              <a:rPr lang="en-US" sz="2400" dirty="0" smtClean="0">
                <a:latin typeface="Arial Rounded MT Bold" panose="020F0704030504030204" pitchFamily="34" charset="0"/>
                <a:ea typeface="CreativeFonts1" panose="02000603000000000000" pitchFamily="2" charset="0"/>
                <a:hlinkClick r:id="rId4"/>
              </a:rPr>
              <a:t>educationinnature.com/Educator-Center</a:t>
            </a:r>
            <a:endParaRPr lang="en-US" sz="2400" dirty="0" smtClean="0">
              <a:latin typeface="Arial Rounded MT Bold" panose="020F0704030504030204" pitchFamily="34" charset="0"/>
              <a:ea typeface="CreativeFonts1" panose="02000603000000000000" pitchFamily="2" charset="0"/>
            </a:endParaRPr>
          </a:p>
          <a:p>
            <a:r>
              <a:rPr lang="en-US" sz="2800" dirty="0">
                <a:ea typeface="CreativeFonts1" panose="02000603000000000000" pitchFamily="2" charset="0"/>
              </a:rPr>
              <a:t>&gt;</a:t>
            </a:r>
            <a:r>
              <a:rPr lang="en-US" sz="2800" dirty="0" smtClean="0">
                <a:ea typeface="CreativeFonts1" panose="02000603000000000000" pitchFamily="2" charset="0"/>
              </a:rPr>
              <a:t>Lessons, activities, videos, for grades K-5</a:t>
            </a:r>
            <a:endParaRPr lang="en-US" sz="2800" dirty="0">
              <a:ea typeface="CreativeFonts1" panose="02000603000000000000" pitchFamily="2" charset="0"/>
            </a:endParaRPr>
          </a:p>
          <a:p>
            <a:endParaRPr lang="en-US" sz="1050" dirty="0" smtClean="0">
              <a:latin typeface="Arial Rounded MT Bold" panose="020F0704030504030204" pitchFamily="34" charset="0"/>
              <a:ea typeface="CreativeFonts1" panose="02000603000000000000" pitchFamily="2" charset="0"/>
            </a:endParaRPr>
          </a:p>
          <a:p>
            <a:r>
              <a:rPr lang="en-US" sz="2800" dirty="0" smtClean="0">
                <a:latin typeface="Arial Rounded MT Bold" panose="020F0704030504030204" pitchFamily="34" charset="0"/>
                <a:ea typeface="CreativeFonts1" panose="02000603000000000000" pitchFamily="2" charset="0"/>
              </a:rPr>
              <a:t>Switcheroo Zoo</a:t>
            </a:r>
          </a:p>
          <a:p>
            <a:r>
              <a:rPr lang="en-US" sz="2400" dirty="0">
                <a:latin typeface="Arial Rounded MT Bold" panose="020F0704030504030204" pitchFamily="34" charset="0"/>
                <a:ea typeface="CreativeFonts1" panose="02000603000000000000" pitchFamily="2" charset="0"/>
                <a:hlinkClick r:id="rId5"/>
              </a:rPr>
              <a:t>http://www.switcheroozoo.com</a:t>
            </a:r>
            <a:r>
              <a:rPr lang="en-US" sz="2400" dirty="0" smtClean="0">
                <a:latin typeface="Arial Rounded MT Bold" panose="020F0704030504030204" pitchFamily="34" charset="0"/>
                <a:ea typeface="CreativeFonts1" panose="02000603000000000000" pitchFamily="2" charset="0"/>
                <a:hlinkClick r:id="rId5"/>
              </a:rPr>
              <a:t>/</a:t>
            </a:r>
            <a:endParaRPr lang="en-US" sz="2400" dirty="0" smtClean="0">
              <a:latin typeface="Arial Rounded MT Bold" panose="020F0704030504030204" pitchFamily="34" charset="0"/>
              <a:ea typeface="CreativeFonts1" panose="02000603000000000000" pitchFamily="2" charset="0"/>
            </a:endParaRPr>
          </a:p>
          <a:p>
            <a:r>
              <a:rPr lang="en-US" sz="2400" dirty="0">
                <a:ea typeface="CreativeFonts1" panose="02000603000000000000" pitchFamily="2" charset="0"/>
              </a:rPr>
              <a:t>&gt;</a:t>
            </a:r>
            <a:r>
              <a:rPr lang="en-US" sz="2400" dirty="0" smtClean="0">
                <a:ea typeface="CreativeFonts1" panose="02000603000000000000" pitchFamily="2" charset="0"/>
              </a:rPr>
              <a:t>Videos, passages, games and more </a:t>
            </a:r>
          </a:p>
          <a:p>
            <a:r>
              <a:rPr lang="en-US" sz="2400" dirty="0">
                <a:ea typeface="CreativeFonts1" panose="02000603000000000000" pitchFamily="2" charset="0"/>
              </a:rPr>
              <a:t>&gt;</a:t>
            </a:r>
            <a:r>
              <a:rPr lang="en-US" sz="2400" dirty="0" smtClean="0">
                <a:ea typeface="CreativeFonts1" panose="02000603000000000000" pitchFamily="2" charset="0"/>
              </a:rPr>
              <a:t>Check out “Build a Biome”</a:t>
            </a:r>
          </a:p>
          <a:p>
            <a:endParaRPr lang="en-US" sz="1050" dirty="0">
              <a:ea typeface="CreativeFonts1" panose="02000603000000000000" pitchFamily="2" charset="0"/>
            </a:endParaRPr>
          </a:p>
          <a:p>
            <a:r>
              <a:rPr lang="en-US" sz="2800" dirty="0" smtClean="0">
                <a:latin typeface="Arial Rounded MT Bold" panose="020F0704030504030204" pitchFamily="34" charset="0"/>
                <a:ea typeface="CreativeFonts1" panose="02000603000000000000" pitchFamily="2" charset="0"/>
              </a:rPr>
              <a:t>National Geographic Kids</a:t>
            </a:r>
          </a:p>
          <a:p>
            <a:r>
              <a:rPr lang="en-US" sz="2400" dirty="0">
                <a:ea typeface="CreativeFonts1" panose="02000603000000000000" pitchFamily="2" charset="0"/>
                <a:hlinkClick r:id="rId6"/>
              </a:rPr>
              <a:t>http://kids.nationalgeographic.com</a:t>
            </a:r>
            <a:r>
              <a:rPr lang="en-US" sz="2400" dirty="0" smtClean="0">
                <a:ea typeface="CreativeFonts1" panose="02000603000000000000" pitchFamily="2" charset="0"/>
                <a:hlinkClick r:id="rId6"/>
              </a:rPr>
              <a:t>/</a:t>
            </a:r>
            <a:endParaRPr lang="en-US" sz="2400" dirty="0" smtClean="0">
              <a:ea typeface="CreativeFonts1" panose="02000603000000000000" pitchFamily="2" charset="0"/>
            </a:endParaRPr>
          </a:p>
          <a:p>
            <a:r>
              <a:rPr lang="en-US" sz="2400" dirty="0">
                <a:ea typeface="CreativeFonts1" panose="02000603000000000000" pitchFamily="2" charset="0"/>
              </a:rPr>
              <a:t>&gt;</a:t>
            </a:r>
            <a:r>
              <a:rPr lang="en-US" sz="2400" dirty="0" smtClean="0">
                <a:ea typeface="CreativeFonts1" panose="02000603000000000000" pitchFamily="2" charset="0"/>
              </a:rPr>
              <a:t>You don’t need a subscription to access the content</a:t>
            </a:r>
          </a:p>
          <a:p>
            <a:endParaRPr lang="en-US" sz="2400" dirty="0" smtClean="0">
              <a:solidFill>
                <a:schemeClr val="accent6">
                  <a:lumMod val="75000"/>
                </a:schemeClr>
              </a:solidFill>
              <a:latin typeface="Arial Rounded MT Bold" panose="020F0704030504030204" pitchFamily="34" charset="0"/>
              <a:ea typeface="CreativeFonts1" panose="02000603000000000000" pitchFamily="2" charset="0"/>
            </a:endParaRPr>
          </a:p>
          <a:p>
            <a:endParaRPr lang="en-US" sz="3600" dirty="0" smtClean="0">
              <a:solidFill>
                <a:schemeClr val="accent6">
                  <a:lumMod val="75000"/>
                </a:schemeClr>
              </a:solidFill>
              <a:latin typeface="Arial Rounded MT Bold" panose="020F0704030504030204" pitchFamily="34" charset="0"/>
              <a:ea typeface="CreativeFonts1" panose="02000603000000000000" pitchFamily="2" charset="0"/>
            </a:endParaRPr>
          </a:p>
          <a:p>
            <a:endParaRPr lang="en-US" sz="3600" dirty="0" smtClean="0">
              <a:solidFill>
                <a:schemeClr val="accent6">
                  <a:lumMod val="75000"/>
                </a:schemeClr>
              </a:solidFill>
              <a:latin typeface="Arial Rounded MT Bold" panose="020F0704030504030204" pitchFamily="34" charset="0"/>
              <a:ea typeface="CreativeFonts1" panose="02000603000000000000" pitchFamily="2" charset="0"/>
            </a:endParaRPr>
          </a:p>
          <a:p>
            <a:endParaRPr lang="en-US" sz="2400" dirty="0" smtClean="0">
              <a:latin typeface="Arial Rounded MT Bold" panose="020F0704030504030204" pitchFamily="34" charset="0"/>
              <a:ea typeface="CreativeFonts1" panose="02000603000000000000" pitchFamily="2" charset="0"/>
            </a:endParaRPr>
          </a:p>
          <a:p>
            <a:endParaRPr lang="en-US" sz="2400" dirty="0">
              <a:latin typeface="Arial Rounded MT Bold" panose="020F0704030504030204" pitchFamily="34" charset="0"/>
              <a:ea typeface="CreativeFonts1" panose="02000603000000000000" pitchFamily="2" charset="0"/>
            </a:endParaRPr>
          </a:p>
        </p:txBody>
      </p:sp>
    </p:spTree>
    <p:extLst>
      <p:ext uri="{BB962C8B-B14F-4D97-AF65-F5344CB8AC3E}">
        <p14:creationId xmlns:p14="http://schemas.microsoft.com/office/powerpoint/2010/main" val="300074305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595745" y="374071"/>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0" name="TextBox 9"/>
          <p:cNvSpPr txBox="1"/>
          <p:nvPr/>
        </p:nvSpPr>
        <p:spPr>
          <a:xfrm>
            <a:off x="990600" y="520868"/>
            <a:ext cx="7651452" cy="907941"/>
          </a:xfrm>
          <a:prstGeom prst="rect">
            <a:avLst/>
          </a:prstGeom>
          <a:noFill/>
        </p:spPr>
        <p:txBody>
          <a:bodyPr wrap="square" rtlCol="0">
            <a:spAutoFit/>
          </a:bodyPr>
          <a:lstStyle/>
          <a:p>
            <a:r>
              <a:rPr lang="en-US" sz="5300" dirty="0" smtClean="0">
                <a:latin typeface="CreativeFonts1" panose="02000603000000000000" pitchFamily="2" charset="0"/>
                <a:ea typeface="CreativeFonts1" panose="02000603000000000000" pitchFamily="2" charset="0"/>
              </a:rPr>
              <a:t> Science/Social Studies	</a:t>
            </a:r>
            <a:endParaRPr lang="en-US" sz="5300" dirty="0">
              <a:latin typeface="CreativeFonts1" panose="02000603000000000000" pitchFamily="2" charset="0"/>
              <a:ea typeface="CreativeFonts1" panose="02000603000000000000" pitchFamily="2" charset="0"/>
            </a:endParaRPr>
          </a:p>
        </p:txBody>
      </p:sp>
      <p:sp>
        <p:nvSpPr>
          <p:cNvPr id="13" name="Rounded Rectangle 12"/>
          <p:cNvSpPr/>
          <p:nvPr/>
        </p:nvSpPr>
        <p:spPr>
          <a:xfrm>
            <a:off x="228600" y="1828800"/>
            <a:ext cx="8600488" cy="4724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542477" y="93544"/>
            <a:ext cx="473125" cy="1417146"/>
          </a:xfrm>
          <a:prstGeom prst="rect">
            <a:avLst/>
          </a:prstGeom>
        </p:spPr>
      </p:pic>
      <p:sp>
        <p:nvSpPr>
          <p:cNvPr id="9" name="TextBox 8"/>
          <p:cNvSpPr txBox="1"/>
          <p:nvPr/>
        </p:nvSpPr>
        <p:spPr>
          <a:xfrm>
            <a:off x="415636" y="1848465"/>
            <a:ext cx="8413452" cy="7301999"/>
          </a:xfrm>
          <a:prstGeom prst="rect">
            <a:avLst/>
          </a:prstGeom>
          <a:noFill/>
        </p:spPr>
        <p:txBody>
          <a:bodyPr wrap="square" rtlCol="0">
            <a:spAutoFit/>
          </a:bodyPr>
          <a:lstStyle/>
          <a:p>
            <a:r>
              <a:rPr lang="en-US" sz="2400" dirty="0" smtClean="0">
                <a:latin typeface="Arial Rounded MT Bold" panose="020F0704030504030204" pitchFamily="34" charset="0"/>
                <a:ea typeface="CreativeFonts1" panose="02000603000000000000" pitchFamily="2" charset="0"/>
              </a:rPr>
              <a:t>Scientific Method Rap</a:t>
            </a:r>
          </a:p>
          <a:p>
            <a:r>
              <a:rPr lang="en-US" sz="2200" dirty="0">
                <a:ea typeface="CreativeFonts1" panose="02000603000000000000" pitchFamily="2" charset="0"/>
                <a:hlinkClick r:id="rId4"/>
              </a:rPr>
              <a:t>http://</a:t>
            </a:r>
            <a:r>
              <a:rPr lang="en-US" sz="2200" dirty="0" smtClean="0">
                <a:ea typeface="CreativeFonts1" panose="02000603000000000000" pitchFamily="2" charset="0"/>
                <a:hlinkClick r:id="rId4"/>
              </a:rPr>
              <a:t>www.mathgametime.com/videos/the-scientific-method-rap</a:t>
            </a:r>
            <a:endParaRPr lang="en-US" sz="2200" dirty="0" smtClean="0">
              <a:ea typeface="CreativeFonts1" panose="02000603000000000000" pitchFamily="2" charset="0"/>
            </a:endParaRPr>
          </a:p>
          <a:p>
            <a:endParaRPr lang="en-US" sz="1050" dirty="0">
              <a:latin typeface="Arial Rounded MT Bold" panose="020F0704030504030204" pitchFamily="34" charset="0"/>
              <a:ea typeface="CreativeFonts1" panose="02000603000000000000" pitchFamily="2" charset="0"/>
            </a:endParaRPr>
          </a:p>
          <a:p>
            <a:r>
              <a:rPr lang="en-US" sz="2400" dirty="0">
                <a:latin typeface="Arial Rounded MT Bold" panose="020F0704030504030204" pitchFamily="34" charset="0"/>
                <a:ea typeface="CreativeFonts1" panose="02000603000000000000" pitchFamily="2" charset="0"/>
              </a:rPr>
              <a:t>Printable Outline Maps</a:t>
            </a:r>
          </a:p>
          <a:p>
            <a:r>
              <a:rPr lang="en-US" sz="2400" dirty="0">
                <a:ea typeface="CreativeFonts1" panose="02000603000000000000" pitchFamily="2" charset="0"/>
                <a:hlinkClick r:id="rId5"/>
              </a:rPr>
              <a:t>http://www.eduplace.com/ss/maps/</a:t>
            </a:r>
            <a:endParaRPr lang="en-US" sz="2400" dirty="0">
              <a:ea typeface="CreativeFonts1" panose="02000603000000000000" pitchFamily="2" charset="0"/>
            </a:endParaRPr>
          </a:p>
          <a:p>
            <a:endParaRPr lang="en-US" sz="1600" dirty="0">
              <a:latin typeface="Arial Rounded MT Bold" panose="020F0704030504030204" pitchFamily="34" charset="0"/>
              <a:ea typeface="CreativeFonts1" panose="02000603000000000000" pitchFamily="2" charset="0"/>
            </a:endParaRPr>
          </a:p>
          <a:p>
            <a:r>
              <a:rPr lang="en-US" sz="2400" dirty="0">
                <a:latin typeface="Arial Rounded MT Bold" panose="020F0704030504030204" pitchFamily="34" charset="0"/>
                <a:ea typeface="CreativeFonts1" panose="02000603000000000000" pitchFamily="2" charset="0"/>
              </a:rPr>
              <a:t>National Geographic Interactive Maps</a:t>
            </a:r>
          </a:p>
          <a:p>
            <a:r>
              <a:rPr lang="en-US" sz="2400" dirty="0">
                <a:ea typeface="CreativeFonts1" panose="02000603000000000000" pitchFamily="2" charset="0"/>
                <a:hlinkClick r:id="rId6"/>
              </a:rPr>
              <a:t>http://education.nationalgeographic.com/education/mapping/?ar_a=1&amp;force_AR=True</a:t>
            </a:r>
            <a:endParaRPr lang="en-US" sz="2400" dirty="0">
              <a:ea typeface="CreativeFonts1" panose="02000603000000000000" pitchFamily="2" charset="0"/>
            </a:endParaRPr>
          </a:p>
          <a:p>
            <a:endParaRPr lang="en-US" sz="1000" dirty="0" smtClean="0">
              <a:latin typeface="Arial Rounded MT Bold" panose="020F0704030504030204" pitchFamily="34" charset="0"/>
              <a:ea typeface="CreativeFonts1" panose="02000603000000000000" pitchFamily="2" charset="0"/>
            </a:endParaRPr>
          </a:p>
          <a:p>
            <a:r>
              <a:rPr lang="en-US" sz="2400" dirty="0" smtClean="0">
                <a:latin typeface="Arial Rounded MT Bold" panose="020F0704030504030204" pitchFamily="34" charset="0"/>
                <a:ea typeface="CreativeFonts1" panose="02000603000000000000" pitchFamily="2" charset="0"/>
              </a:rPr>
              <a:t>50 States</a:t>
            </a:r>
          </a:p>
          <a:p>
            <a:r>
              <a:rPr lang="en-US" sz="2400" dirty="0">
                <a:ea typeface="CreativeFonts1" panose="02000603000000000000" pitchFamily="2" charset="0"/>
                <a:hlinkClick r:id="rId7"/>
              </a:rPr>
              <a:t>http://www.50states.com</a:t>
            </a:r>
            <a:r>
              <a:rPr lang="en-US" sz="2400" dirty="0" smtClean="0">
                <a:ea typeface="CreativeFonts1" panose="02000603000000000000" pitchFamily="2" charset="0"/>
                <a:hlinkClick r:id="rId7"/>
              </a:rPr>
              <a:t>/</a:t>
            </a:r>
            <a:endParaRPr lang="en-US" sz="2400" dirty="0" smtClean="0">
              <a:ea typeface="CreativeFonts1" panose="02000603000000000000" pitchFamily="2" charset="0"/>
            </a:endParaRPr>
          </a:p>
          <a:p>
            <a:r>
              <a:rPr lang="en-US" sz="2400" dirty="0">
                <a:ea typeface="CreativeFonts1" panose="02000603000000000000" pitchFamily="2" charset="0"/>
              </a:rPr>
              <a:t>&gt;</a:t>
            </a:r>
            <a:r>
              <a:rPr lang="en-US" sz="2400" dirty="0" smtClean="0">
                <a:ea typeface="CreativeFonts1" panose="02000603000000000000" pitchFamily="2" charset="0"/>
              </a:rPr>
              <a:t>Tons of info about each state</a:t>
            </a:r>
          </a:p>
          <a:p>
            <a:r>
              <a:rPr lang="en-US" sz="2400" dirty="0">
                <a:ea typeface="CreativeFonts1" panose="02000603000000000000" pitchFamily="2" charset="0"/>
              </a:rPr>
              <a:t>&gt;</a:t>
            </a:r>
            <a:r>
              <a:rPr lang="en-US" sz="2400" dirty="0" smtClean="0">
                <a:ea typeface="CreativeFonts1" panose="02000603000000000000" pitchFamily="2" charset="0"/>
              </a:rPr>
              <a:t>Does have a lot of ads on it</a:t>
            </a:r>
          </a:p>
          <a:p>
            <a:endParaRPr lang="en-US" sz="2400" dirty="0">
              <a:ea typeface="CreativeFonts1" panose="02000603000000000000" pitchFamily="2" charset="0"/>
            </a:endParaRPr>
          </a:p>
          <a:p>
            <a:endParaRPr lang="en-US" sz="2400" dirty="0" smtClean="0">
              <a:ea typeface="CreativeFonts1" panose="02000603000000000000" pitchFamily="2" charset="0"/>
            </a:endParaRPr>
          </a:p>
          <a:p>
            <a:endParaRPr lang="en-US" sz="3600" dirty="0" smtClean="0">
              <a:solidFill>
                <a:schemeClr val="accent6">
                  <a:lumMod val="75000"/>
                </a:schemeClr>
              </a:solidFill>
              <a:latin typeface="Arial Rounded MT Bold" panose="020F0704030504030204" pitchFamily="34" charset="0"/>
              <a:ea typeface="CreativeFonts1" panose="02000603000000000000" pitchFamily="2" charset="0"/>
            </a:endParaRPr>
          </a:p>
          <a:p>
            <a:endParaRPr lang="en-US" sz="3600" dirty="0" smtClean="0">
              <a:solidFill>
                <a:schemeClr val="accent6">
                  <a:lumMod val="75000"/>
                </a:schemeClr>
              </a:solidFill>
              <a:latin typeface="Arial Rounded MT Bold" panose="020F0704030504030204" pitchFamily="34" charset="0"/>
              <a:ea typeface="CreativeFonts1" panose="02000603000000000000" pitchFamily="2" charset="0"/>
            </a:endParaRPr>
          </a:p>
          <a:p>
            <a:endParaRPr lang="en-US" sz="2400" dirty="0" smtClean="0">
              <a:latin typeface="Arial Rounded MT Bold" panose="020F0704030504030204" pitchFamily="34" charset="0"/>
              <a:ea typeface="CreativeFonts1" panose="02000603000000000000" pitchFamily="2" charset="0"/>
            </a:endParaRPr>
          </a:p>
          <a:p>
            <a:endParaRPr lang="en-US" sz="2400" dirty="0">
              <a:latin typeface="Arial Rounded MT Bold" panose="020F0704030504030204" pitchFamily="34" charset="0"/>
              <a:ea typeface="CreativeFonts1" panose="02000603000000000000" pitchFamily="2" charset="0"/>
            </a:endParaRPr>
          </a:p>
        </p:txBody>
      </p:sp>
    </p:spTree>
    <p:extLst>
      <p:ext uri="{BB962C8B-B14F-4D97-AF65-F5344CB8AC3E}">
        <p14:creationId xmlns:p14="http://schemas.microsoft.com/office/powerpoint/2010/main" val="112277116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595745" y="374071"/>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0" name="TextBox 9"/>
          <p:cNvSpPr txBox="1"/>
          <p:nvPr/>
        </p:nvSpPr>
        <p:spPr>
          <a:xfrm>
            <a:off x="990600" y="520868"/>
            <a:ext cx="7315200" cy="907941"/>
          </a:xfrm>
          <a:prstGeom prst="rect">
            <a:avLst/>
          </a:prstGeom>
          <a:noFill/>
        </p:spPr>
        <p:txBody>
          <a:bodyPr wrap="square" rtlCol="0">
            <a:spAutoFit/>
          </a:bodyPr>
          <a:lstStyle/>
          <a:p>
            <a:r>
              <a:rPr lang="en-US" sz="5300" dirty="0" smtClean="0">
                <a:latin typeface="CreativeFonts1" panose="02000603000000000000" pitchFamily="2" charset="0"/>
                <a:ea typeface="CreativeFonts1" panose="02000603000000000000" pitchFamily="2" charset="0"/>
              </a:rPr>
              <a:t> Ribbit Resources	</a:t>
            </a:r>
            <a:endParaRPr lang="en-US" sz="5300" dirty="0">
              <a:latin typeface="CreativeFonts1" panose="02000603000000000000" pitchFamily="2" charset="0"/>
              <a:ea typeface="CreativeFonts1" panose="02000603000000000000" pitchFamily="2" charset="0"/>
            </a:endParaRPr>
          </a:p>
        </p:txBody>
      </p:sp>
      <p:sp>
        <p:nvSpPr>
          <p:cNvPr id="13" name="Rounded Rectangle 12"/>
          <p:cNvSpPr/>
          <p:nvPr/>
        </p:nvSpPr>
        <p:spPr>
          <a:xfrm>
            <a:off x="228600" y="1828800"/>
            <a:ext cx="8600488" cy="4724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542477" y="93544"/>
            <a:ext cx="473125" cy="1417146"/>
          </a:xfrm>
          <a:prstGeom prst="rect">
            <a:avLst/>
          </a:prstGeom>
        </p:spPr>
      </p:pic>
      <p:sp>
        <p:nvSpPr>
          <p:cNvPr id="9" name="TextBox 8"/>
          <p:cNvSpPr txBox="1"/>
          <p:nvPr/>
        </p:nvSpPr>
        <p:spPr>
          <a:xfrm>
            <a:off x="415636" y="1981200"/>
            <a:ext cx="8226416" cy="3293209"/>
          </a:xfrm>
          <a:prstGeom prst="rect">
            <a:avLst/>
          </a:prstGeom>
          <a:noFill/>
        </p:spPr>
        <p:txBody>
          <a:bodyPr wrap="square" rtlCol="0">
            <a:spAutoFit/>
          </a:bodyPr>
          <a:lstStyle/>
          <a:p>
            <a:r>
              <a:rPr lang="en-US" sz="4000" dirty="0" smtClean="0">
                <a:ea typeface="CreativeFonts1" panose="02000603000000000000" pitchFamily="2" charset="0"/>
              </a:rPr>
              <a:t>*Check out the Ribbit Resources Tab</a:t>
            </a:r>
            <a:endParaRPr lang="en-US" sz="4000" dirty="0">
              <a:ea typeface="CreativeFonts1" panose="02000603000000000000" pitchFamily="2" charset="0"/>
            </a:endParaRPr>
          </a:p>
          <a:p>
            <a:endParaRPr lang="en-US" sz="2400" dirty="0" smtClean="0">
              <a:solidFill>
                <a:schemeClr val="accent6">
                  <a:lumMod val="75000"/>
                </a:schemeClr>
              </a:solidFill>
              <a:latin typeface="Arial Rounded MT Bold" panose="020F0704030504030204" pitchFamily="34" charset="0"/>
              <a:ea typeface="CreativeFonts1" panose="02000603000000000000" pitchFamily="2" charset="0"/>
            </a:endParaRPr>
          </a:p>
          <a:p>
            <a:endParaRPr lang="en-US" sz="2400" dirty="0" smtClean="0">
              <a:solidFill>
                <a:schemeClr val="accent6">
                  <a:lumMod val="75000"/>
                </a:schemeClr>
              </a:solidFill>
              <a:latin typeface="Arial Rounded MT Bold" panose="020F0704030504030204" pitchFamily="34" charset="0"/>
              <a:ea typeface="CreativeFonts1" panose="02000603000000000000" pitchFamily="2" charset="0"/>
            </a:endParaRPr>
          </a:p>
          <a:p>
            <a:endParaRPr lang="en-US" sz="3600" dirty="0" smtClean="0">
              <a:solidFill>
                <a:schemeClr val="accent6">
                  <a:lumMod val="75000"/>
                </a:schemeClr>
              </a:solidFill>
              <a:latin typeface="Arial Rounded MT Bold" panose="020F0704030504030204" pitchFamily="34" charset="0"/>
              <a:ea typeface="CreativeFonts1" panose="02000603000000000000" pitchFamily="2" charset="0"/>
            </a:endParaRPr>
          </a:p>
          <a:p>
            <a:endParaRPr lang="en-US" sz="3600" dirty="0" smtClean="0">
              <a:solidFill>
                <a:schemeClr val="accent6">
                  <a:lumMod val="75000"/>
                </a:schemeClr>
              </a:solidFill>
              <a:latin typeface="Arial Rounded MT Bold" panose="020F0704030504030204" pitchFamily="34" charset="0"/>
              <a:ea typeface="CreativeFonts1" panose="02000603000000000000" pitchFamily="2" charset="0"/>
            </a:endParaRPr>
          </a:p>
          <a:p>
            <a:endParaRPr lang="en-US" sz="2400" dirty="0" smtClean="0">
              <a:latin typeface="Arial Rounded MT Bold" panose="020F0704030504030204" pitchFamily="34" charset="0"/>
              <a:ea typeface="CreativeFonts1" panose="02000603000000000000" pitchFamily="2" charset="0"/>
            </a:endParaRPr>
          </a:p>
          <a:p>
            <a:endParaRPr lang="en-US" sz="2400" dirty="0">
              <a:latin typeface="Arial Rounded MT Bold" panose="020F0704030504030204" pitchFamily="34" charset="0"/>
              <a:ea typeface="CreativeFonts1" panose="02000603000000000000" pitchFamily="2" charset="0"/>
            </a:endParaRPr>
          </a:p>
        </p:txBody>
      </p:sp>
    </p:spTree>
    <p:extLst>
      <p:ext uri="{BB962C8B-B14F-4D97-AF65-F5344CB8AC3E}">
        <p14:creationId xmlns:p14="http://schemas.microsoft.com/office/powerpoint/2010/main" val="122519252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934200"/>
          </a:xfrm>
          <a:prstGeom prst="rect">
            <a:avLst/>
          </a:prstGeom>
        </p:spPr>
      </p:pic>
      <p:sp>
        <p:nvSpPr>
          <p:cNvPr id="15" name="Rounded Rectangle 14"/>
          <p:cNvSpPr/>
          <p:nvPr/>
        </p:nvSpPr>
        <p:spPr>
          <a:xfrm>
            <a:off x="381000" y="1905001"/>
            <a:ext cx="8305800" cy="17526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419311" y="2949028"/>
            <a:ext cx="473125" cy="1417146"/>
          </a:xfrm>
          <a:prstGeom prst="rect">
            <a:avLst/>
          </a:prstGeom>
        </p:spPr>
      </p:pic>
      <p:sp>
        <p:nvSpPr>
          <p:cNvPr id="16" name="TextBox 15"/>
          <p:cNvSpPr txBox="1"/>
          <p:nvPr/>
        </p:nvSpPr>
        <p:spPr>
          <a:xfrm>
            <a:off x="598206" y="2133600"/>
            <a:ext cx="8088594" cy="1938992"/>
          </a:xfrm>
          <a:prstGeom prst="rect">
            <a:avLst/>
          </a:prstGeom>
          <a:noFill/>
        </p:spPr>
        <p:txBody>
          <a:bodyPr wrap="square" rtlCol="0">
            <a:spAutoFit/>
          </a:bodyPr>
          <a:lstStyle/>
          <a:p>
            <a:r>
              <a:rPr lang="en-US" sz="8000" dirty="0" smtClean="0">
                <a:latin typeface="CreativeFonts1" panose="02000603000000000000" pitchFamily="2" charset="0"/>
                <a:ea typeface="CreativeFonts1" panose="02000603000000000000" pitchFamily="2" charset="0"/>
              </a:rPr>
              <a:t>Oh, so many Apps!</a:t>
            </a:r>
            <a:endParaRPr lang="en-US" sz="6600" dirty="0" smtClean="0">
              <a:latin typeface="CreativeFonts1" panose="02000603000000000000" pitchFamily="2" charset="0"/>
              <a:ea typeface="CreativeFonts1" panose="02000603000000000000" pitchFamily="2" charset="0"/>
            </a:endParaRPr>
          </a:p>
          <a:p>
            <a:endParaRPr lang="en-US" sz="4000" dirty="0">
              <a:latin typeface="CreativeFonts1" panose="02000603000000000000" pitchFamily="2" charset="0"/>
              <a:ea typeface="CreativeFonts1" panose="02000603000000000000" pitchFamily="2" charset="0"/>
            </a:endParaRPr>
          </a:p>
        </p:txBody>
      </p:sp>
      <p:pic>
        <p:nvPicPr>
          <p:cNvPr id="11" name="Picture 10"/>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13877" y="1338313"/>
            <a:ext cx="473125" cy="1417146"/>
          </a:xfrm>
          <a:prstGeom prst="rect">
            <a:avLst/>
          </a:prstGeom>
        </p:spPr>
      </p:pic>
    </p:spTree>
    <p:extLst>
      <p:ext uri="{BB962C8B-B14F-4D97-AF65-F5344CB8AC3E}">
        <p14:creationId xmlns:p14="http://schemas.microsoft.com/office/powerpoint/2010/main" val="374278222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595745" y="374071"/>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0" name="TextBox 9"/>
          <p:cNvSpPr txBox="1"/>
          <p:nvPr/>
        </p:nvSpPr>
        <p:spPr>
          <a:xfrm>
            <a:off x="990600" y="520868"/>
            <a:ext cx="7315200" cy="907941"/>
          </a:xfrm>
          <a:prstGeom prst="rect">
            <a:avLst/>
          </a:prstGeom>
          <a:noFill/>
        </p:spPr>
        <p:txBody>
          <a:bodyPr wrap="square" rtlCol="0">
            <a:spAutoFit/>
          </a:bodyPr>
          <a:lstStyle/>
          <a:p>
            <a:r>
              <a:rPr lang="en-US" sz="5300" dirty="0" smtClean="0">
                <a:latin typeface="CreativeFonts1" panose="02000603000000000000" pitchFamily="2" charset="0"/>
                <a:ea typeface="CreativeFonts1" panose="02000603000000000000" pitchFamily="2" charset="0"/>
              </a:rPr>
              <a:t> All About Your iPad	</a:t>
            </a:r>
            <a:endParaRPr lang="en-US" sz="5300" dirty="0">
              <a:latin typeface="CreativeFonts1" panose="02000603000000000000" pitchFamily="2" charset="0"/>
              <a:ea typeface="CreativeFonts1" panose="02000603000000000000" pitchFamily="2" charset="0"/>
            </a:endParaRPr>
          </a:p>
        </p:txBody>
      </p:sp>
      <p:sp>
        <p:nvSpPr>
          <p:cNvPr id="13" name="Rounded Rectangle 12"/>
          <p:cNvSpPr/>
          <p:nvPr/>
        </p:nvSpPr>
        <p:spPr>
          <a:xfrm>
            <a:off x="228600" y="1828800"/>
            <a:ext cx="8600488" cy="4724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542477" y="93544"/>
            <a:ext cx="473125" cy="1417146"/>
          </a:xfrm>
          <a:prstGeom prst="rect">
            <a:avLst/>
          </a:prstGeom>
        </p:spPr>
      </p:pic>
      <p:sp>
        <p:nvSpPr>
          <p:cNvPr id="9" name="TextBox 8"/>
          <p:cNvSpPr txBox="1"/>
          <p:nvPr/>
        </p:nvSpPr>
        <p:spPr>
          <a:xfrm>
            <a:off x="415636" y="1981200"/>
            <a:ext cx="8226416" cy="6617196"/>
          </a:xfrm>
          <a:prstGeom prst="rect">
            <a:avLst/>
          </a:prstGeom>
          <a:noFill/>
        </p:spPr>
        <p:txBody>
          <a:bodyPr wrap="square" rtlCol="0">
            <a:spAutoFit/>
          </a:bodyPr>
          <a:lstStyle/>
          <a:p>
            <a:r>
              <a:rPr lang="en-US" sz="4000" dirty="0" smtClean="0">
                <a:latin typeface="CreativeFonts1" panose="02000603000000000000" pitchFamily="2" charset="0"/>
                <a:ea typeface="CreativeFonts1" panose="02000603000000000000" pitchFamily="2" charset="0"/>
              </a:rPr>
              <a:t>*Show Me on an Apple – FREE  </a:t>
            </a:r>
          </a:p>
          <a:p>
            <a:r>
              <a:rPr lang="en-US" sz="3200" dirty="0" smtClean="0">
                <a:ea typeface="CreativeFonts1" panose="02000603000000000000" pitchFamily="2" charset="0"/>
              </a:rPr>
              <a:t>*Made by Living Paper FREE, LLC.</a:t>
            </a:r>
          </a:p>
          <a:p>
            <a:r>
              <a:rPr lang="en-US" sz="3200" dirty="0" smtClean="0">
                <a:ea typeface="CreativeFonts1" panose="02000603000000000000" pitchFamily="2" charset="0"/>
              </a:rPr>
              <a:t>*Also a site: </a:t>
            </a:r>
            <a:r>
              <a:rPr lang="en-US" sz="4000" dirty="0" smtClean="0">
                <a:latin typeface="Arial Rounded MT Bold" panose="020F0704030504030204" pitchFamily="34" charset="0"/>
                <a:ea typeface="CreativeFonts1" panose="02000603000000000000" pitchFamily="2" charset="0"/>
                <a:hlinkClick r:id="rId4"/>
              </a:rPr>
              <a:t>www.show</a:t>
            </a:r>
            <a:r>
              <a:rPr lang="en-US" sz="4000" dirty="0" smtClean="0">
                <a:solidFill>
                  <a:schemeClr val="accent4">
                    <a:lumMod val="75000"/>
                  </a:schemeClr>
                </a:solidFill>
                <a:latin typeface="Arial Rounded MT Bold" panose="020F0704030504030204" pitchFamily="34" charset="0"/>
                <a:ea typeface="CreativeFonts1" panose="02000603000000000000" pitchFamily="2" charset="0"/>
                <a:hlinkClick r:id="rId4"/>
              </a:rPr>
              <a:t>me</a:t>
            </a:r>
            <a:r>
              <a:rPr lang="en-US" sz="4000" dirty="0" smtClean="0">
                <a:latin typeface="Arial Rounded MT Bold" panose="020F0704030504030204" pitchFamily="34" charset="0"/>
                <a:ea typeface="CreativeFonts1" panose="02000603000000000000" pitchFamily="2" charset="0"/>
                <a:hlinkClick r:id="rId4"/>
              </a:rPr>
              <a:t>onapple.com</a:t>
            </a:r>
            <a:endParaRPr lang="en-US" sz="4000" dirty="0" smtClean="0">
              <a:latin typeface="Arial Rounded MT Bold" panose="020F0704030504030204" pitchFamily="34" charset="0"/>
              <a:ea typeface="CreativeFonts1" panose="02000603000000000000" pitchFamily="2" charset="0"/>
            </a:endParaRPr>
          </a:p>
          <a:p>
            <a:r>
              <a:rPr lang="en-US" sz="3200" dirty="0" smtClean="0">
                <a:ea typeface="CreativeFonts1" panose="02000603000000000000" pitchFamily="2" charset="0"/>
              </a:rPr>
              <a:t>*Videos explain how to do various tasks and using your apple product</a:t>
            </a:r>
          </a:p>
          <a:p>
            <a:r>
              <a:rPr lang="en-US" sz="3200" dirty="0" smtClean="0">
                <a:ea typeface="CreativeFonts1" panose="02000603000000000000" pitchFamily="2" charset="0"/>
              </a:rPr>
              <a:t>*Site has more videos</a:t>
            </a:r>
            <a:endParaRPr lang="en-US" sz="3200" dirty="0">
              <a:ea typeface="CreativeFonts1" panose="02000603000000000000" pitchFamily="2" charset="0"/>
            </a:endParaRPr>
          </a:p>
          <a:p>
            <a:endParaRPr lang="en-US" sz="2400" dirty="0" smtClean="0">
              <a:solidFill>
                <a:schemeClr val="accent6">
                  <a:lumMod val="75000"/>
                </a:schemeClr>
              </a:solidFill>
              <a:latin typeface="Arial Rounded MT Bold" panose="020F0704030504030204" pitchFamily="34" charset="0"/>
              <a:ea typeface="CreativeFonts1" panose="02000603000000000000" pitchFamily="2" charset="0"/>
            </a:endParaRPr>
          </a:p>
          <a:p>
            <a:endParaRPr lang="en-US" sz="2400" dirty="0" smtClean="0">
              <a:solidFill>
                <a:schemeClr val="accent6">
                  <a:lumMod val="75000"/>
                </a:schemeClr>
              </a:solidFill>
              <a:latin typeface="Arial Rounded MT Bold" panose="020F0704030504030204" pitchFamily="34" charset="0"/>
              <a:ea typeface="CreativeFonts1" panose="02000603000000000000" pitchFamily="2" charset="0"/>
            </a:endParaRPr>
          </a:p>
          <a:p>
            <a:endParaRPr lang="en-US" sz="3600" dirty="0" smtClean="0">
              <a:solidFill>
                <a:schemeClr val="accent6">
                  <a:lumMod val="75000"/>
                </a:schemeClr>
              </a:solidFill>
              <a:latin typeface="Arial Rounded MT Bold" panose="020F0704030504030204" pitchFamily="34" charset="0"/>
              <a:ea typeface="CreativeFonts1" panose="02000603000000000000" pitchFamily="2" charset="0"/>
            </a:endParaRPr>
          </a:p>
          <a:p>
            <a:endParaRPr lang="en-US" sz="3600" dirty="0" smtClean="0">
              <a:solidFill>
                <a:schemeClr val="accent6">
                  <a:lumMod val="75000"/>
                </a:schemeClr>
              </a:solidFill>
              <a:latin typeface="Arial Rounded MT Bold" panose="020F0704030504030204" pitchFamily="34" charset="0"/>
              <a:ea typeface="CreativeFonts1" panose="02000603000000000000" pitchFamily="2" charset="0"/>
            </a:endParaRPr>
          </a:p>
          <a:p>
            <a:endParaRPr lang="en-US" sz="2400" dirty="0" smtClean="0">
              <a:latin typeface="Arial Rounded MT Bold" panose="020F0704030504030204" pitchFamily="34" charset="0"/>
              <a:ea typeface="CreativeFonts1" panose="02000603000000000000" pitchFamily="2" charset="0"/>
            </a:endParaRPr>
          </a:p>
          <a:p>
            <a:endParaRPr lang="en-US" sz="2400" dirty="0">
              <a:latin typeface="Arial Rounded MT Bold" panose="020F0704030504030204" pitchFamily="34" charset="0"/>
              <a:ea typeface="CreativeFonts1" panose="02000603000000000000" pitchFamily="2" charset="0"/>
            </a:endParaRPr>
          </a:p>
        </p:txBody>
      </p:sp>
    </p:spTree>
    <p:extLst>
      <p:ext uri="{BB962C8B-B14F-4D97-AF65-F5344CB8AC3E}">
        <p14:creationId xmlns:p14="http://schemas.microsoft.com/office/powerpoint/2010/main" val="346422689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934200"/>
          </a:xfrm>
          <a:prstGeom prst="rect">
            <a:avLst/>
          </a:prstGeom>
        </p:spPr>
      </p:pic>
      <p:sp>
        <p:nvSpPr>
          <p:cNvPr id="14" name="Rounded Rectangle 13"/>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3" name="TextBox 12"/>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Must Use Apps</a:t>
            </a:r>
            <a:endParaRPr lang="en-US" sz="5400" b="1" dirty="0" smtClean="0">
              <a:latin typeface="CreativeFonts1" panose="02000603000000000000" pitchFamily="2" charset="0"/>
              <a:ea typeface="CreativeFonts1" panose="02000603000000000000" pitchFamily="2" charset="0"/>
            </a:endParaRPr>
          </a:p>
        </p:txBody>
      </p:sp>
      <p:sp>
        <p:nvSpPr>
          <p:cNvPr id="15" name="Rounded Rectangle 14"/>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419312" y="5283642"/>
            <a:ext cx="473125" cy="1417146"/>
          </a:xfrm>
          <a:prstGeom prst="rect">
            <a:avLst/>
          </a:prstGeom>
        </p:spPr>
      </p:pic>
      <p:sp>
        <p:nvSpPr>
          <p:cNvPr id="16" name="TextBox 15"/>
          <p:cNvSpPr txBox="1"/>
          <p:nvPr/>
        </p:nvSpPr>
        <p:spPr>
          <a:xfrm>
            <a:off x="567280" y="1791086"/>
            <a:ext cx="8088594" cy="4924425"/>
          </a:xfrm>
          <a:prstGeom prst="rect">
            <a:avLst/>
          </a:prstGeom>
          <a:noFill/>
        </p:spPr>
        <p:txBody>
          <a:bodyPr wrap="square" rtlCol="0">
            <a:spAutoFit/>
          </a:bodyPr>
          <a:lstStyle/>
          <a:p>
            <a:r>
              <a:rPr lang="en-US" sz="2800" dirty="0" smtClean="0">
                <a:latin typeface="CreativeFonts1" panose="02000603000000000000" pitchFamily="2" charset="0"/>
                <a:ea typeface="CreativeFonts1" panose="02000603000000000000" pitchFamily="2" charset="0"/>
              </a:rPr>
              <a:t>* Spelling City</a:t>
            </a:r>
          </a:p>
          <a:p>
            <a:r>
              <a:rPr lang="en-US" sz="2400" dirty="0" smtClean="0">
                <a:latin typeface="CreativeFonts1" panose="02000603000000000000" pitchFamily="2" charset="0"/>
                <a:ea typeface="CreativeFonts1" panose="02000603000000000000" pitchFamily="2" charset="0"/>
              </a:rPr>
              <a:t>&gt; Must have a subscription to have full access to everything</a:t>
            </a:r>
          </a:p>
          <a:p>
            <a:endParaRPr lang="en-US" sz="1200" dirty="0" smtClean="0">
              <a:latin typeface="CreativeFonts1" panose="02000603000000000000" pitchFamily="2" charset="0"/>
              <a:ea typeface="CreativeFonts1" panose="02000603000000000000" pitchFamily="2" charset="0"/>
            </a:endParaRPr>
          </a:p>
          <a:p>
            <a:r>
              <a:rPr lang="en-US" sz="2800" dirty="0" smtClean="0">
                <a:latin typeface="CreativeFonts1" panose="02000603000000000000" pitchFamily="2" charset="0"/>
                <a:ea typeface="CreativeFonts1" panose="02000603000000000000" pitchFamily="2" charset="0"/>
              </a:rPr>
              <a:t>*AR</a:t>
            </a:r>
          </a:p>
          <a:p>
            <a:r>
              <a:rPr lang="en-US" sz="2800" dirty="0" smtClean="0">
                <a:latin typeface="CreativeFonts1" panose="02000603000000000000" pitchFamily="2" charset="0"/>
                <a:ea typeface="CreativeFonts1" panose="02000603000000000000" pitchFamily="2" charset="0"/>
              </a:rPr>
              <a:t>&gt;Must have a subscription to use</a:t>
            </a:r>
          </a:p>
          <a:p>
            <a:endParaRPr lang="en-US" sz="1600" dirty="0" smtClean="0">
              <a:latin typeface="CreativeFonts1" panose="02000603000000000000" pitchFamily="2" charset="0"/>
              <a:ea typeface="CreativeFonts1" panose="02000603000000000000" pitchFamily="2" charset="0"/>
            </a:endParaRPr>
          </a:p>
          <a:p>
            <a:r>
              <a:rPr lang="en-US" sz="2800" dirty="0" smtClean="0">
                <a:latin typeface="CreativeFonts1" panose="02000603000000000000" pitchFamily="2" charset="0"/>
                <a:ea typeface="CreativeFonts1" panose="02000603000000000000" pitchFamily="2" charset="0"/>
              </a:rPr>
              <a:t>*</a:t>
            </a:r>
            <a:r>
              <a:rPr lang="en-US" sz="2800" dirty="0" err="1" smtClean="0">
                <a:latin typeface="CreativeFonts1" panose="02000603000000000000" pitchFamily="2" charset="0"/>
                <a:ea typeface="CreativeFonts1" panose="02000603000000000000" pitchFamily="2" charset="0"/>
              </a:rPr>
              <a:t>Xtra</a:t>
            </a:r>
            <a:r>
              <a:rPr lang="en-US" sz="2800" dirty="0" smtClean="0">
                <a:latin typeface="CreativeFonts1" panose="02000603000000000000" pitchFamily="2" charset="0"/>
                <a:ea typeface="CreativeFonts1" panose="02000603000000000000" pitchFamily="2" charset="0"/>
              </a:rPr>
              <a:t> Math</a:t>
            </a:r>
          </a:p>
          <a:p>
            <a:r>
              <a:rPr lang="en-US" sz="2800" dirty="0" smtClean="0">
                <a:latin typeface="CreativeFonts1" panose="02000603000000000000" pitchFamily="2" charset="0"/>
                <a:ea typeface="CreativeFonts1" panose="02000603000000000000" pitchFamily="2" charset="0"/>
              </a:rPr>
              <a:t>&gt;$4.99 for App, Site is Free</a:t>
            </a:r>
          </a:p>
          <a:p>
            <a:endParaRPr lang="en-US" sz="1400" dirty="0" smtClean="0">
              <a:latin typeface="CreativeFonts1" panose="02000603000000000000" pitchFamily="2" charset="0"/>
              <a:ea typeface="CreativeFonts1" panose="02000603000000000000" pitchFamily="2" charset="0"/>
            </a:endParaRPr>
          </a:p>
          <a:p>
            <a:r>
              <a:rPr lang="en-US" sz="2800" dirty="0" smtClean="0">
                <a:latin typeface="CreativeFonts1" panose="02000603000000000000" pitchFamily="2" charset="0"/>
                <a:ea typeface="CreativeFonts1" panose="02000603000000000000" pitchFamily="2" charset="0"/>
              </a:rPr>
              <a:t>*Brain Pop (Brain Pop Jr, Brain Pop ESL)</a:t>
            </a:r>
          </a:p>
          <a:p>
            <a:r>
              <a:rPr lang="en-US" sz="2000" dirty="0" smtClean="0">
                <a:latin typeface="CreativeFonts1" panose="02000603000000000000" pitchFamily="2" charset="0"/>
                <a:ea typeface="CreativeFonts1" panose="02000603000000000000" pitchFamily="2" charset="0"/>
              </a:rPr>
              <a:t>&gt;Free video of the week, get the subscription for full access to all videos at any time</a:t>
            </a:r>
          </a:p>
          <a:p>
            <a:endParaRPr lang="en-US" sz="4000" dirty="0">
              <a:latin typeface="CreativeFonts1" panose="02000603000000000000" pitchFamily="2" charset="0"/>
              <a:ea typeface="CreativeFonts1" panose="02000603000000000000" pitchFamily="2" charset="0"/>
            </a:endParaRPr>
          </a:p>
        </p:txBody>
      </p:sp>
      <p:pic>
        <p:nvPicPr>
          <p:cNvPr id="11" name="Picture 10"/>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pic>
        <p:nvPicPr>
          <p:cNvPr id="3074" name="Picture 2" descr="http://digitaljlearning.org/sites/default/files/VocabularySpellingCit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1275499"/>
            <a:ext cx="1031174" cy="103117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thewarrinerschool.co.uk/_site/data/files/users/11/images/CC9E5468A505D87CAE6843CE4C1E03B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857500"/>
            <a:ext cx="1219199"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nscsd.org/webpages/lbertone/imageGallery/xtramat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4100" y="3686756"/>
            <a:ext cx="1315687" cy="56654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edufreeware.files.wordpress.com/2013/01/xtramathmistak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9200" y="4130705"/>
            <a:ext cx="1295399" cy="779817"/>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a2.mzstatic.com/us/r30/Purple6/v4/4a/5a/9f/4a5a9fc9-ab82-d775-a2fc-3aa6a1bf0fb5/screen640x640.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95697" y="4095456"/>
            <a:ext cx="1597325" cy="898496"/>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d1e2bohyu2u2w9.cloudfront.net/sites/default/files/experience-media-file/brain_pop_esl_card.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11673" y="5678082"/>
            <a:ext cx="1112527" cy="111252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www.valdosta.edu/~slhunter/brainpop3.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44302" y="5716343"/>
            <a:ext cx="1217683" cy="907728"/>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moboces.schoolwires.net/cms/lib09/NY01914077/Centricity/Domain/29/CIS%20Image%20Folder/brain-pop-jr-log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93830" y="5678082"/>
            <a:ext cx="838222" cy="8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41093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583227" y="1821863"/>
            <a:ext cx="8155676" cy="4585871"/>
          </a:xfrm>
          <a:prstGeom prst="rect">
            <a:avLst/>
          </a:prstGeom>
          <a:noFill/>
        </p:spPr>
        <p:txBody>
          <a:bodyPr wrap="square" rtlCol="0">
            <a:spAutoFit/>
          </a:bodyPr>
          <a:lstStyle/>
          <a:p>
            <a:r>
              <a:rPr lang="en-US" sz="3200" dirty="0" smtClean="0">
                <a:latin typeface="CreativeFonts1" panose="02000603000000000000" pitchFamily="2" charset="0"/>
                <a:ea typeface="CreativeFonts1" panose="02000603000000000000" pitchFamily="2" charset="0"/>
              </a:rPr>
              <a:t>Puppet Pals- FREE</a:t>
            </a:r>
          </a:p>
          <a:p>
            <a:r>
              <a:rPr lang="en-US" sz="2000" dirty="0" smtClean="0">
                <a:ea typeface="CreativeFonts1" panose="02000603000000000000" pitchFamily="2" charset="0"/>
              </a:rPr>
              <a:t> </a:t>
            </a:r>
            <a:r>
              <a:rPr lang="en-US" sz="2000" dirty="0">
                <a:latin typeface="CreativeFonts1" panose="02000603000000000000" pitchFamily="2" charset="0"/>
                <a:ea typeface="CreativeFonts1" panose="02000603000000000000" pitchFamily="2" charset="0"/>
              </a:rPr>
              <a:t>&gt;</a:t>
            </a:r>
            <a:r>
              <a:rPr lang="en-US" sz="2000" dirty="0" smtClean="0">
                <a:ea typeface="CreativeFonts1" panose="02000603000000000000" pitchFamily="2" charset="0"/>
              </a:rPr>
              <a:t>Students can animate and record audio to go along with their writing</a:t>
            </a:r>
          </a:p>
          <a:p>
            <a:endParaRPr lang="en-US" sz="600" dirty="0" smtClean="0">
              <a:latin typeface="CreativeFonts1" panose="02000603000000000000" pitchFamily="2" charset="0"/>
              <a:ea typeface="CreativeFonts1" panose="02000603000000000000" pitchFamily="2" charset="0"/>
            </a:endParaRPr>
          </a:p>
          <a:p>
            <a:r>
              <a:rPr lang="en-US" sz="3200" dirty="0" smtClean="0">
                <a:latin typeface="CreativeFonts1" panose="02000603000000000000" pitchFamily="2" charset="0"/>
                <a:ea typeface="CreativeFonts1" panose="02000603000000000000" pitchFamily="2" charset="0"/>
              </a:rPr>
              <a:t>Sock Puppets- FREE</a:t>
            </a:r>
          </a:p>
          <a:p>
            <a:r>
              <a:rPr lang="en-US" sz="2000" dirty="0">
                <a:latin typeface="CreativeFonts1" panose="02000603000000000000" pitchFamily="2" charset="0"/>
                <a:ea typeface="CreativeFonts1" panose="02000603000000000000" pitchFamily="2" charset="0"/>
              </a:rPr>
              <a:t>&gt;</a:t>
            </a:r>
            <a:r>
              <a:rPr lang="en-US" sz="2000" dirty="0" smtClean="0">
                <a:ea typeface="CreativeFonts1" panose="02000603000000000000" pitchFamily="2" charset="0"/>
              </a:rPr>
              <a:t>Students use sock puppets and their own voice to read </a:t>
            </a:r>
          </a:p>
          <a:p>
            <a:r>
              <a:rPr lang="en-US" sz="2000" dirty="0" smtClean="0">
                <a:ea typeface="CreativeFonts1" panose="02000603000000000000" pitchFamily="2" charset="0"/>
              </a:rPr>
              <a:t>bring their story to life</a:t>
            </a:r>
          </a:p>
          <a:p>
            <a:endParaRPr lang="en-US" sz="800" dirty="0">
              <a:latin typeface="CreativeFonts1" panose="02000603000000000000" pitchFamily="2" charset="0"/>
              <a:ea typeface="CreativeFonts1" panose="02000603000000000000" pitchFamily="2" charset="0"/>
            </a:endParaRPr>
          </a:p>
          <a:p>
            <a:r>
              <a:rPr lang="en-US" sz="3200" dirty="0" err="1" smtClean="0">
                <a:latin typeface="CreativeFonts1" panose="02000603000000000000" pitchFamily="2" charset="0"/>
                <a:ea typeface="CreativeFonts1" panose="02000603000000000000" pitchFamily="2" charset="0"/>
              </a:rPr>
              <a:t>Toontastic</a:t>
            </a:r>
            <a:r>
              <a:rPr lang="en-US" sz="3200" dirty="0" smtClean="0">
                <a:latin typeface="CreativeFonts1" panose="02000603000000000000" pitchFamily="2" charset="0"/>
                <a:ea typeface="CreativeFonts1" panose="02000603000000000000" pitchFamily="2" charset="0"/>
              </a:rPr>
              <a:t>- FREE</a:t>
            </a:r>
          </a:p>
          <a:p>
            <a:r>
              <a:rPr lang="en-US" sz="2400" dirty="0">
                <a:latin typeface="CreativeFonts1" panose="02000603000000000000" pitchFamily="2" charset="0"/>
                <a:ea typeface="CreativeFonts1" panose="02000603000000000000" pitchFamily="2" charset="0"/>
              </a:rPr>
              <a:t>&gt; </a:t>
            </a:r>
            <a:r>
              <a:rPr lang="en-US" sz="2000" dirty="0" smtClean="0">
                <a:ea typeface="CreativeFonts1" panose="02000603000000000000" pitchFamily="2" charset="0"/>
              </a:rPr>
              <a:t>Students can animate and record audio </a:t>
            </a:r>
          </a:p>
          <a:p>
            <a:endParaRPr lang="en-US" sz="600" dirty="0">
              <a:latin typeface="CreativeFonts1" panose="02000603000000000000" pitchFamily="2" charset="0"/>
              <a:ea typeface="CreativeFonts1" panose="02000603000000000000" pitchFamily="2" charset="0"/>
            </a:endParaRPr>
          </a:p>
          <a:p>
            <a:r>
              <a:rPr lang="en-US" sz="3200" dirty="0" err="1" smtClean="0">
                <a:latin typeface="CreativeFonts1" panose="02000603000000000000" pitchFamily="2" charset="0"/>
                <a:ea typeface="CreativeFonts1" panose="02000603000000000000" pitchFamily="2" charset="0"/>
              </a:rPr>
              <a:t>Voicethread</a:t>
            </a:r>
            <a:r>
              <a:rPr lang="en-US" sz="3200" dirty="0" smtClean="0">
                <a:latin typeface="CreativeFonts1" panose="02000603000000000000" pitchFamily="2" charset="0"/>
                <a:ea typeface="CreativeFonts1" panose="02000603000000000000" pitchFamily="2" charset="0"/>
              </a:rPr>
              <a:t>- FREE </a:t>
            </a:r>
          </a:p>
          <a:p>
            <a:r>
              <a:rPr lang="en-US" sz="2000" dirty="0" smtClean="0">
                <a:latin typeface="CreativeFonts1" panose="02000603000000000000" pitchFamily="2" charset="0"/>
                <a:ea typeface="CreativeFonts1" panose="02000603000000000000" pitchFamily="2" charset="0"/>
              </a:rPr>
              <a:t>&gt; </a:t>
            </a:r>
            <a:r>
              <a:rPr lang="en-US" sz="2000" dirty="0" smtClean="0">
                <a:ea typeface="CreativeFonts1" panose="02000603000000000000" pitchFamily="2" charset="0"/>
              </a:rPr>
              <a:t>Students can have ‘Book Talks’ and conversations about text that is displayed on the screen.  </a:t>
            </a:r>
          </a:p>
          <a:p>
            <a:r>
              <a:rPr lang="en-US" sz="2000" dirty="0">
                <a:latin typeface="CreativeFonts1" panose="02000603000000000000" pitchFamily="2" charset="0"/>
                <a:ea typeface="CreativeFonts1" panose="02000603000000000000" pitchFamily="2" charset="0"/>
              </a:rPr>
              <a:t>&gt; </a:t>
            </a:r>
            <a:r>
              <a:rPr lang="en-US" sz="2000" dirty="0" smtClean="0">
                <a:ea typeface="CreativeFonts1" panose="02000603000000000000" pitchFamily="2" charset="0"/>
              </a:rPr>
              <a:t>They can even draw on the screen and add text to text bubbles. </a:t>
            </a:r>
            <a:endParaRPr lang="en-US" sz="3600" dirty="0">
              <a:ea typeface="CreativeFonts1" panose="02000603000000000000" pitchFamily="2" charset="0"/>
            </a:endParaRPr>
          </a:p>
        </p:txBody>
      </p:sp>
      <p:pic>
        <p:nvPicPr>
          <p:cNvPr id="17" name="Picture 1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769441"/>
          </a:xfrm>
          <a:prstGeom prst="rect">
            <a:avLst/>
          </a:prstGeom>
          <a:noFill/>
        </p:spPr>
        <p:txBody>
          <a:bodyPr wrap="square" rtlCol="0">
            <a:spAutoFit/>
          </a:bodyPr>
          <a:lstStyle/>
          <a:p>
            <a:r>
              <a:rPr lang="en-US" sz="4400" dirty="0" smtClean="0">
                <a:latin typeface="CreativeFonts1" panose="02000603000000000000" pitchFamily="2" charset="0"/>
                <a:ea typeface="CreativeFonts1" panose="02000603000000000000" pitchFamily="2" charset="0"/>
              </a:rPr>
              <a:t>Writers Workshop/Presentation</a:t>
            </a:r>
            <a:endParaRPr lang="en-US" sz="4400" b="1" dirty="0" smtClean="0">
              <a:latin typeface="CreativeFonts1" panose="02000603000000000000" pitchFamily="2" charset="0"/>
              <a:ea typeface="CreativeFonts1" panose="02000603000000000000" pitchFamily="2" charset="0"/>
            </a:endParaRPr>
          </a:p>
        </p:txBody>
      </p:sp>
      <p:pic>
        <p:nvPicPr>
          <p:cNvPr id="1026" name="Picture 2" descr="iPad Screenshot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0179" y="1245371"/>
            <a:ext cx="144780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Phone Screenshot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5477" y="2591789"/>
            <a:ext cx="2438398" cy="13715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Pad Screenshot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9200" y="3803385"/>
            <a:ext cx="1449620" cy="10872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Phone Screenshot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42033" y="4577846"/>
            <a:ext cx="1301967" cy="2312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034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583227" y="1821863"/>
            <a:ext cx="8155676" cy="3970318"/>
          </a:xfrm>
          <a:prstGeom prst="rect">
            <a:avLst/>
          </a:prstGeom>
          <a:noFill/>
        </p:spPr>
        <p:txBody>
          <a:bodyPr wrap="square" rtlCol="0">
            <a:spAutoFit/>
          </a:bodyPr>
          <a:lstStyle/>
          <a:p>
            <a:r>
              <a:rPr lang="en-US" sz="3200" dirty="0" err="1" smtClean="0">
                <a:latin typeface="CreativeFonts1" panose="02000603000000000000" pitchFamily="2" charset="0"/>
                <a:ea typeface="CreativeFonts1" panose="02000603000000000000" pitchFamily="2" charset="0"/>
              </a:rPr>
              <a:t>Telligami</a:t>
            </a:r>
            <a:r>
              <a:rPr lang="en-US" sz="3200" dirty="0" smtClean="0">
                <a:latin typeface="CreativeFonts1" panose="02000603000000000000" pitchFamily="2" charset="0"/>
                <a:ea typeface="CreativeFonts1" panose="02000603000000000000" pitchFamily="2" charset="0"/>
              </a:rPr>
              <a:t>  FREE &amp; Paid Version</a:t>
            </a:r>
          </a:p>
          <a:p>
            <a:r>
              <a:rPr lang="en-US" sz="2000" dirty="0" smtClean="0">
                <a:ea typeface="CreativeFonts1" panose="02000603000000000000" pitchFamily="2" charset="0"/>
              </a:rPr>
              <a:t>*See sample on webpage</a:t>
            </a:r>
          </a:p>
          <a:p>
            <a:r>
              <a:rPr lang="en-US" sz="2000" dirty="0" smtClean="0">
                <a:ea typeface="CreativeFonts1" panose="02000603000000000000" pitchFamily="2" charset="0"/>
              </a:rPr>
              <a:t>*Kids LOVE this</a:t>
            </a:r>
          </a:p>
          <a:p>
            <a:r>
              <a:rPr lang="en-US" sz="2000" dirty="0" smtClean="0">
                <a:ea typeface="CreativeFonts1" panose="02000603000000000000" pitchFamily="2" charset="0"/>
              </a:rPr>
              <a:t>* I use for book response &amp; answering comprehension questions</a:t>
            </a:r>
          </a:p>
          <a:p>
            <a:r>
              <a:rPr lang="en-US" sz="2000" dirty="0" smtClean="0">
                <a:ea typeface="CreativeFonts1" panose="02000603000000000000" pitchFamily="2" charset="0"/>
              </a:rPr>
              <a:t>* I have the kids share their </a:t>
            </a:r>
            <a:r>
              <a:rPr lang="en-US" sz="2000" dirty="0" err="1" smtClean="0">
                <a:ea typeface="CreativeFonts1" panose="02000603000000000000" pitchFamily="2" charset="0"/>
              </a:rPr>
              <a:t>Telligami’s</a:t>
            </a:r>
            <a:r>
              <a:rPr lang="en-US" sz="2000" dirty="0" smtClean="0">
                <a:ea typeface="CreativeFonts1" panose="02000603000000000000" pitchFamily="2" charset="0"/>
              </a:rPr>
              <a:t> using the e-mail option</a:t>
            </a:r>
          </a:p>
          <a:p>
            <a:endParaRPr lang="en-US" sz="2000" dirty="0" smtClean="0">
              <a:ea typeface="CreativeFonts1" panose="02000603000000000000" pitchFamily="2" charset="0"/>
            </a:endParaRPr>
          </a:p>
          <a:p>
            <a:r>
              <a:rPr lang="en-US" sz="2000" dirty="0" smtClean="0">
                <a:latin typeface="CreativeFonts1" panose="02000603000000000000" pitchFamily="2" charset="0"/>
                <a:ea typeface="CreativeFonts1" panose="02000603000000000000" pitchFamily="2" charset="0"/>
              </a:rPr>
              <a:t>&gt; </a:t>
            </a:r>
            <a:r>
              <a:rPr lang="en-US" sz="2000" dirty="0" smtClean="0">
                <a:ea typeface="CreativeFonts1" panose="02000603000000000000" pitchFamily="2" charset="0"/>
              </a:rPr>
              <a:t>Free version- limited clothing &amp; background options</a:t>
            </a:r>
          </a:p>
          <a:p>
            <a:r>
              <a:rPr lang="en-US" sz="2000" dirty="0">
                <a:latin typeface="CreativeFonts1" panose="02000603000000000000" pitchFamily="2" charset="0"/>
                <a:ea typeface="CreativeFonts1" panose="02000603000000000000" pitchFamily="2" charset="0"/>
              </a:rPr>
              <a:t>&gt;</a:t>
            </a:r>
            <a:r>
              <a:rPr lang="en-US" sz="2000" dirty="0" smtClean="0">
                <a:ea typeface="CreativeFonts1" panose="02000603000000000000" pitchFamily="2" charset="0"/>
              </a:rPr>
              <a:t> Record up to 30 seconds of dialog</a:t>
            </a:r>
          </a:p>
          <a:p>
            <a:endParaRPr lang="en-US" sz="2000" dirty="0" smtClean="0">
              <a:ea typeface="CreativeFonts1" panose="02000603000000000000" pitchFamily="2" charset="0"/>
            </a:endParaRPr>
          </a:p>
          <a:p>
            <a:r>
              <a:rPr lang="en-US" sz="2000" dirty="0">
                <a:latin typeface="CreativeFonts1" panose="02000603000000000000" pitchFamily="2" charset="0"/>
                <a:ea typeface="CreativeFonts1" panose="02000603000000000000" pitchFamily="2" charset="0"/>
              </a:rPr>
              <a:t>&gt; </a:t>
            </a:r>
            <a:r>
              <a:rPr lang="en-US" sz="2000" dirty="0" smtClean="0">
                <a:ea typeface="CreativeFonts1" panose="02000603000000000000" pitchFamily="2" charset="0"/>
              </a:rPr>
              <a:t>Paid Version</a:t>
            </a:r>
          </a:p>
          <a:p>
            <a:r>
              <a:rPr lang="en-US" sz="2000" dirty="0">
                <a:latin typeface="CreativeFonts1" panose="02000603000000000000" pitchFamily="2" charset="0"/>
                <a:ea typeface="CreativeFonts1" panose="02000603000000000000" pitchFamily="2" charset="0"/>
              </a:rPr>
              <a:t>&gt; </a:t>
            </a:r>
            <a:r>
              <a:rPr lang="en-US" sz="2000" dirty="0" smtClean="0">
                <a:ea typeface="CreativeFonts1" panose="02000603000000000000" pitchFamily="2" charset="0"/>
              </a:rPr>
              <a:t>They can even draw on the screen and add text to text bubbles.</a:t>
            </a:r>
          </a:p>
          <a:p>
            <a:r>
              <a:rPr lang="en-US" sz="2000" dirty="0" smtClean="0">
                <a:latin typeface="CreativeFonts1" panose="02000603000000000000" pitchFamily="2" charset="0"/>
                <a:ea typeface="CreativeFonts1" panose="02000603000000000000" pitchFamily="2" charset="0"/>
              </a:rPr>
              <a:t>&gt; </a:t>
            </a:r>
            <a:r>
              <a:rPr lang="en-US" sz="2000" dirty="0" smtClean="0">
                <a:ea typeface="CreativeFonts1" panose="02000603000000000000" pitchFamily="2" charset="0"/>
              </a:rPr>
              <a:t> More clothing, avatar, and background options, and longer record time</a:t>
            </a:r>
          </a:p>
        </p:txBody>
      </p:sp>
      <p:pic>
        <p:nvPicPr>
          <p:cNvPr id="17" name="Picture 1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769441"/>
          </a:xfrm>
          <a:prstGeom prst="rect">
            <a:avLst/>
          </a:prstGeom>
          <a:noFill/>
        </p:spPr>
        <p:txBody>
          <a:bodyPr wrap="square" rtlCol="0">
            <a:spAutoFit/>
          </a:bodyPr>
          <a:lstStyle/>
          <a:p>
            <a:r>
              <a:rPr lang="en-US" sz="4400" dirty="0" smtClean="0">
                <a:latin typeface="CreativeFonts1" panose="02000603000000000000" pitchFamily="2" charset="0"/>
                <a:ea typeface="CreativeFonts1" panose="02000603000000000000" pitchFamily="2" charset="0"/>
              </a:rPr>
              <a:t>Writers Workshop/Presentation</a:t>
            </a:r>
            <a:endParaRPr lang="en-US" sz="4400" b="1" dirty="0" smtClean="0">
              <a:latin typeface="CreativeFonts1" panose="02000603000000000000" pitchFamily="2" charset="0"/>
              <a:ea typeface="CreativeFonts1" panose="02000603000000000000" pitchFamily="2" charset="0"/>
            </a:endParaRPr>
          </a:p>
        </p:txBody>
      </p:sp>
      <p:pic>
        <p:nvPicPr>
          <p:cNvPr id="4098" name="Picture 2" descr="https://d1e2bohyu2u2w9.cloudfront.net/sites/default/files/product-images/csm-app/tellagami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468832"/>
            <a:ext cx="1476384" cy="147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85297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9" name="Rounded Rectangle 8"/>
          <p:cNvSpPr/>
          <p:nvPr/>
        </p:nvSpPr>
        <p:spPr>
          <a:xfrm>
            <a:off x="762000" y="2057400"/>
            <a:ext cx="7543800" cy="42672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952500" y="2133600"/>
            <a:ext cx="7010400" cy="3985706"/>
          </a:xfrm>
          <a:prstGeom prst="rect">
            <a:avLst/>
          </a:prstGeom>
          <a:noFill/>
        </p:spPr>
        <p:txBody>
          <a:bodyPr wrap="square" rtlCol="0">
            <a:spAutoFit/>
          </a:bodyPr>
          <a:lstStyle/>
          <a:p>
            <a:r>
              <a:rPr lang="en-US" sz="3200" dirty="0" smtClean="0">
                <a:latin typeface="Arial Rounded MT Bold" panose="020F0704030504030204" pitchFamily="34" charset="0"/>
                <a:ea typeface="CreativeFonts1" panose="02000603000000000000" pitchFamily="2" charset="0"/>
                <a:hlinkClick r:id="rId3"/>
              </a:rPr>
              <a:t>http</a:t>
            </a:r>
            <a:r>
              <a:rPr lang="en-US" sz="3200" dirty="0">
                <a:latin typeface="Arial Rounded MT Bold" panose="020F0704030504030204" pitchFamily="34" charset="0"/>
                <a:ea typeface="CreativeFonts1" panose="02000603000000000000" pitchFamily="2" charset="0"/>
                <a:hlinkClick r:id="rId3"/>
              </a:rPr>
              <a:t>://web.seesaw.me</a:t>
            </a:r>
            <a:r>
              <a:rPr lang="en-US" sz="3200" dirty="0" smtClean="0">
                <a:latin typeface="Arial Rounded MT Bold" panose="020F0704030504030204" pitchFamily="34" charset="0"/>
                <a:ea typeface="CreativeFonts1" panose="02000603000000000000" pitchFamily="2" charset="0"/>
                <a:hlinkClick r:id="rId3"/>
              </a:rPr>
              <a:t>/</a:t>
            </a:r>
            <a:endParaRPr lang="en-US" sz="3200" dirty="0" smtClean="0">
              <a:latin typeface="Arial Rounded MT Bold" panose="020F0704030504030204" pitchFamily="34" charset="0"/>
              <a:ea typeface="CreativeFonts1" panose="02000603000000000000" pitchFamily="2" charset="0"/>
            </a:endParaRPr>
          </a:p>
          <a:p>
            <a:endParaRPr lang="en-US" sz="1100" dirty="0">
              <a:ea typeface="CreativeFonts1" panose="02000603000000000000" pitchFamily="2" charset="0"/>
            </a:endParaRPr>
          </a:p>
          <a:p>
            <a:r>
              <a:rPr lang="en-US" sz="2000" dirty="0">
                <a:ea typeface="CreativeFonts1" panose="02000603000000000000" pitchFamily="2" charset="0"/>
              </a:rPr>
              <a:t> </a:t>
            </a:r>
            <a:r>
              <a:rPr lang="en-US" sz="2000" dirty="0">
                <a:latin typeface="CreativeFonts1" panose="02000603000000000000" pitchFamily="2" charset="0"/>
                <a:ea typeface="CreativeFonts1" panose="02000603000000000000" pitchFamily="2" charset="0"/>
              </a:rPr>
              <a:t>&gt;</a:t>
            </a:r>
            <a:r>
              <a:rPr lang="en-US" sz="2000" dirty="0" smtClean="0">
                <a:ea typeface="CreativeFonts1" panose="02000603000000000000" pitchFamily="2" charset="0"/>
              </a:rPr>
              <a:t>Student Portfolio</a:t>
            </a:r>
          </a:p>
          <a:p>
            <a:endParaRPr lang="en-US" sz="1200" dirty="0" smtClean="0">
              <a:ea typeface="CreativeFonts1" panose="02000603000000000000" pitchFamily="2" charset="0"/>
            </a:endParaRPr>
          </a:p>
          <a:p>
            <a:r>
              <a:rPr lang="en-US" sz="2000" dirty="0">
                <a:ea typeface="CreativeFonts1" panose="02000603000000000000" pitchFamily="2" charset="0"/>
              </a:rPr>
              <a:t> </a:t>
            </a:r>
            <a:r>
              <a:rPr lang="en-US" sz="2000" dirty="0">
                <a:latin typeface="CreativeFonts1" panose="02000603000000000000" pitchFamily="2" charset="0"/>
                <a:ea typeface="CreativeFonts1" panose="02000603000000000000" pitchFamily="2" charset="0"/>
              </a:rPr>
              <a:t>&gt;</a:t>
            </a:r>
            <a:r>
              <a:rPr lang="en-US" sz="2000" dirty="0" smtClean="0">
                <a:ea typeface="CreativeFonts1" panose="02000603000000000000" pitchFamily="2" charset="0"/>
              </a:rPr>
              <a:t>You decide who has access to work, </a:t>
            </a:r>
          </a:p>
          <a:p>
            <a:r>
              <a:rPr lang="en-US" sz="2000" dirty="0" smtClean="0">
                <a:ea typeface="CreativeFonts1" panose="02000603000000000000" pitchFamily="2" charset="0"/>
              </a:rPr>
              <a:t>individual student’s families or the whole class</a:t>
            </a:r>
          </a:p>
          <a:p>
            <a:endParaRPr lang="en-US" dirty="0" smtClean="0">
              <a:ea typeface="CreativeFonts1" panose="02000603000000000000" pitchFamily="2" charset="0"/>
            </a:endParaRPr>
          </a:p>
          <a:p>
            <a:r>
              <a:rPr lang="en-US" sz="2000" dirty="0">
                <a:ea typeface="CreativeFonts1" panose="02000603000000000000" pitchFamily="2" charset="0"/>
              </a:rPr>
              <a:t> </a:t>
            </a:r>
            <a:r>
              <a:rPr lang="en-US" sz="2000" dirty="0">
                <a:latin typeface="CreativeFonts1" panose="02000603000000000000" pitchFamily="2" charset="0"/>
                <a:ea typeface="CreativeFonts1" panose="02000603000000000000" pitchFamily="2" charset="0"/>
              </a:rPr>
              <a:t>&gt;</a:t>
            </a:r>
            <a:r>
              <a:rPr lang="en-US" sz="2000" dirty="0" smtClean="0">
                <a:ea typeface="CreativeFonts1" panose="02000603000000000000" pitchFamily="2" charset="0"/>
              </a:rPr>
              <a:t>Simple and easy to use</a:t>
            </a:r>
          </a:p>
          <a:p>
            <a:endParaRPr lang="en-US" dirty="0" smtClean="0">
              <a:ea typeface="CreativeFonts1" panose="02000603000000000000" pitchFamily="2" charset="0"/>
            </a:endParaRPr>
          </a:p>
          <a:p>
            <a:r>
              <a:rPr lang="en-US" sz="2000" dirty="0">
                <a:ea typeface="CreativeFonts1" panose="02000603000000000000" pitchFamily="2" charset="0"/>
              </a:rPr>
              <a:t> </a:t>
            </a:r>
            <a:r>
              <a:rPr lang="en-US" sz="2000" dirty="0">
                <a:latin typeface="CreativeFonts1" panose="02000603000000000000" pitchFamily="2" charset="0"/>
                <a:ea typeface="CreativeFonts1" panose="02000603000000000000" pitchFamily="2" charset="0"/>
              </a:rPr>
              <a:t>&gt;</a:t>
            </a:r>
            <a:r>
              <a:rPr lang="en-US" sz="2000" dirty="0" smtClean="0">
                <a:ea typeface="CreativeFonts1" panose="02000603000000000000" pitchFamily="2" charset="0"/>
              </a:rPr>
              <a:t>Students use an iPad to take a picture </a:t>
            </a:r>
          </a:p>
          <a:p>
            <a:r>
              <a:rPr lang="en-US" sz="2000" dirty="0" smtClean="0">
                <a:ea typeface="CreativeFonts1" panose="02000603000000000000" pitchFamily="2" charset="0"/>
              </a:rPr>
              <a:t>of their specially made QR code and </a:t>
            </a:r>
          </a:p>
          <a:p>
            <a:r>
              <a:rPr lang="en-US" sz="2000" dirty="0" smtClean="0">
                <a:ea typeface="CreativeFonts1" panose="02000603000000000000" pitchFamily="2" charset="0"/>
              </a:rPr>
              <a:t>then they take a picture of their work </a:t>
            </a:r>
          </a:p>
          <a:p>
            <a:r>
              <a:rPr lang="en-US" sz="2000" dirty="0" smtClean="0">
                <a:ea typeface="CreativeFonts1" panose="02000603000000000000" pitchFamily="2" charset="0"/>
              </a:rPr>
              <a:t>and it automatically shares it.</a:t>
            </a:r>
            <a:endParaRPr lang="en-US" sz="2000" dirty="0">
              <a:ea typeface="CreativeFonts1" panose="02000603000000000000" pitchFamily="2" charset="0"/>
            </a:endParaRPr>
          </a:p>
        </p:txBody>
      </p:sp>
      <p:sp>
        <p:nvSpPr>
          <p:cNvPr id="4" name="AutoShape 2" descr="data:image/png;base64,iVBORw0KGgoAAAANSUhEUgAAASwAAACoCAMAAABt9SM9AAABVlBMVEX///9fpOz/14bz74Wt0e1Tx5+F89GS/3+M90KF35RwzNZYoet20a1XoOtSnuuC5mZ1z6+H7JP4+/5906Ryy5JzzY9wwrh949NVx6dVy7b274dipuzS5Pnd6/vn8fzz74Gny/SXwvLH3vjv9v18s++MvPFxru6z0vX/1X7E3PeFuPC41fbQ4/mM/3ihyPNtq+3/2Y3+/fH08ZGi0eDU8XH/4aXq8H//8dfc2orm2Yl935Wq9Vb02IfM24z286X8++T598aF6raP/Gad9k2x/6X7+tv/57m+82Ol3ZH3//bO8m36+M//7Mn/+Ov/3Zj39bSU3pKN+Etiy5yF5aWF7sCe5qy8+eej9tzP/8i93I7V++6p+4O29F2Z/4iB2Wd613vu/+qH7Zao/5mQ0ctpwrS/4+WY0dWD0b1wyMuFzt7I/8Gl+XCm7sXa/9Vp1o5x41+s/5q5/66Yi2x5AAASzklEQVR4nO1ca3fURhKdsY3BtKUlgs0S6zHSSCN5HoxsE/DyCBgIhDeEZCFhIY/FGyC7G5L//2X16Ja6qkszdjxmxnN0z+EDckvqvl11u6q6NY1GjRo1atSoUaNGjaOOR9vb25sTfub127evT/iRs4BHFzYW1hc2Ljya3CM3n2wttlqLWw8m98jZwMOEqRTrC3cmZV07W63FFK3Wkwk9cUawnVOV0/VwEk+8zanK6NqZxBNnBgsy1je2D/q869daJVcJW7cn0ckZwcP1BUjXwaRr88miTFVC1rVJ9XQGcGEBIZGuP/+0B1uQqgRbk15mp4gNTFbqi39SuhKxUrhaXJyjAIIg609K1+Y1iqq5IktxQ479SpciVvPohljgJenazygJsZpDgW/QXO3PF6/THriWYo5Ch3sv//v07vd/v0rT9XhPdJFildC0+PlXV27959efDnkIHw3Pl5eXb6xcXll5+v0lkrDx0rW5o4rV2lrr4v0rX584ceLr4+eO/3HvYwzl0JFytbz87TcrKwlhT+9+ofI1NupSxCqxqIv3X906keHm8QTnfp8Htl4uc9xYyXD58lPVI0dKFxKr3Pc4UZyqlK0vP96YDg3LJThdJGHrjyt8cfOJRBUiKvHAc8cFzv3v4w7sEPBSIiv3Rc7XyspdJGF3KLoksSpFqqDq5vESc2Baz5eXK+hSJIzIgIpCTCpSn7+STEr2QIFpjG+ieLGMcGMFIPPIijCChwtpIAV8T/FAblrTGuPEoJCl0AUkTJKuTKwUkaqkah7IeqmSBX2xlLAvcgnj0rWz1VJFihQrgX9NeagHxz2CrIQuha1SwjLpun2tRYhUlVjlhvXdtMd6cDwn2VJ9UfLI9Y2tViVRpAemXL2e9kgngRfLfyOxeroKv/34w4cPf6nCJz9/QuD465+mPdBJwH5/sgLvPiWwe/bssWPHkn/Pnp0hsHqKwurqqX8b0x7owWG0l5bOV9GF2dr9LGOqxLO/QpxeJXHq7S9LS0v+tMd6YCRcZXhPE/YOEIWoOpZeeHamoOoMzdSb8/wdR9227KUS50nCUrp2c6YQVZwuQdgZwqzevvllKSpe0J72aA+IJQSVsHef5kSRXAm6kr9RvncePf1oO6KPycoJK5na/SxFNVUFXVm7UyVRbzBRKexpj/dAcCiyOGGJSRUYQVVGl9Qy9T2KqBTWtMd7IFSRdf6Xt6urZ/dK1lmp5e67k+/fzydZlBsmRJXuJLga54Vnc6LeCf99/54i62i7oSrwb95inV4VfIzi6uzZ3XdoZTipGtgRjx3skUSlyKKCZ8dGhQ5nP9tNIzEi7oAeedRDBxGUZiJF4HQZcWaEqVTlRGVQbAtZ2BE3LJ7uvDlFMiVRVRAGF8HdXZgPVdCV83W0o6wcdmJTdPZ7msqUU76yVBoTNZquk/OQSDcav597TZRUfv7kh6oazIcPP/z427Oq+s0qXfBZXp6HTdY/yFLd8ZtVpb1br+5fXLu6fun7p2mtmcI3dDnxxbRHenDcI7m6SRXWE6Ku3L/Yam3tNBrbj9cXrv69irAbJFsvpz3WA+M7gqxzJFW3vvr84tpaq/UkP7L1cGN9YeHqpS/uUoR98+1cmhbhhYQH3nqVErW2mJhVceDx0R1+BO7SF08vX8aEUb44zXFOBF9ishSqEpFqpUSlJ/jgpyWPLhQnBhOPxHypdE1rjBMDsiwkVreufHVxMScqoWptB9+dSpeAKmFYuqYwvMkCaBYUq1ykinOhrWvU+VLx0U/OVyJhKxJhULqOvmbJq6HkgV9zkSqp2qo4nS35IiFhsi8e/dWwNK2CqiySkohSxQpCoQtI2I35MayGUC3ugUCkCqoWd0af8H74WD0bXkpYTteLeYjgG41fX5/LzQqK1BixAti8s0AcpRcSlvri8/ngKtGt7/556woSKckD93SInfBF4ZF3n/5jbqhKkZ3sV4lKw4U9f7T7iPBFjvUDf8A4Q9ip+oxk8cl+PkfJMiASFw6t6x8f10iyErHa58dctHQl2JijD53ID5T2KFYQVdI1wY/6pw2CrH2IFcQ2KV1zRJbihvsUKwhCujbmiCwk8PsXK4hEuuZY4BuArNbBPw9E0jVXoUPjgfSLFYs7k3iiLF3rB/iUfxbxYLH4LZRJrfKFdM0bV+l3cAlRrbWDiRXE5p2NhfX1hccT+bmWGcPm7Qe3Jx07bm9vz9E6WKNGjRo1atSoUaNGjRo1atSoUaPGR4dvW90MA3suPmM4LBh2vxObTablaMZB5Ey7TzMKxw2YxpoymGZ6NV0qHE9DTHG+mDvtrs0a/I6uEUxl0INp92620I4poxLQOrXSl4gAVak3MnjFm3YPZwd9XXa6OBrY1mAI6GJH/oPkSUHmSjMH4nIHiNg0OzhDsGR/C8pPj42eZFtabVopjFDiJJQ/025LplWrVgZXokQHv1jiy1IW1wsiZIQh8wG6Pw8/DXBQuLIwdcGfHEDWEf/ll0nAMGVCYBpo1WRB2Ho1WZFWkwUwZJWEGAH4W61ZjY5MiNaX/2SDjKdeDRt+KBPCevLfgBey4bS6ODuAZME4y64jBwhEVjOUnc0rTUtzp9XDGQImC2Q1ZSJ02AUtYwa2RnzbtsdU0Huo6Ac03u9ldRrGvEMeS1cPhoOp8mVEsa7rZmckXUNcIdXBijjoNJMnHPpvXLoaY3qz05/a3ogf5ALNRhbuBnoTs+Xu8fmDqJfORjIfXnfkKJ22G5hZy9Brk/aTBzBM083hYA8riWG5PTN/s7BHw3ccy2rDyNlIrtrWoNt13U4nKKpPedtuN3K9Ts/MLKEMKUcF3wbmKunzHgTKb/fMcjNI06rt1+8HplZUXRmLhyobfly+nIXj3m17cbFjlzQfJiMOwzg2TVw1cczkoslY0tEEWodfDrKmSafzy+lg5ZByVEDpqTsVLBjjDkYU6ug2Zvaplr5n4v01LVa82pYiOhjrEVR1GNraZOUFHTQF1fJCjX1wO8t2rvpymaqrvLN8ueKHyROaI25oNNomtWtGuW/UpDaNdKwLcviLy0QQhkfubdJEw8VLJL5duBUTpddk5Wa9EabVIcdT7Yp+j6CXZMsmSSXYkpNQjbRQjsEoqvC9knOnMPll5EqZRMmW1TRH+JVjNgmwsELorLh6Mxa+pVvZsBkD3QI9GFXsd6FR6Jg6E/TZgv4mLBYON++JVV1OwF0gB8VM0hXbsH+x/GroQWBkDLWMAKt77CrwARZGVhdFifGIcTE+HFDRTBaz7KIh+8BIsmAppoRG5M5d+VUsWXaBVZiSwXhyV7XQAZtIcFhgyNWWJW/NcVWFgos2VVByws0eeFzhuN1hXDxqdOXONyvY6uCWwLNYtsjKBiS9xtWVB8mGoUuSaMARR/ilglKZKz4t0C/1gdwePrYpIhIo0axUjoGY9jFlTpvkSk0JbejvNuavrOFDVvMNNtnWNEne4FxXhQ5DQoORT0BlHsDHuvlVqPoskAYoFEYbUxMekCKPPdEAp0e4CYAND+FCcNHgoaI8pzJZAXynSa7DfUALNyEUMsE1HyZyGg/uoOOCKp3BOzJqNcxgMdoTmbwYAxkSkyL3SQTQcMa57sMN7lLdcKBHZmcOUEChTW04cle+w4BzINZfqPowhuEdDMcmXE6FbknhAEwjhWeHxDW0vuYvBw4gaRaO8xhxGswAzlMU3Tw4cuA+PiRSODd0XE22RU7vuBQiezi9JpZdB9v8Ys2FG7GcFgd6h5s3BBZkFu9V9ZIQWLjPJJTRgOsd9F8Y5YllA+oD5MWJQX9HwvDIeKtYYvrkNFryGsU9E8bIwgEqcho1N2XKIuyAvxeZtj3qNvhc4SADkkL+uPxvSjJGo0slE4J96AlFj+U+8TlxSA0FOlYGU5AHPjIQAuCBl0suHTLlQCVg4bmQQgZSej6be91tcKjDktyG0ALPR+sQmxoeGcnIR3KkMgivZMFXhihiAX8sPTggjYffA7srLBnOOAOvyemtkizfsRPIRPod1RW5acCZiomZ4jGsD2VBOId8f2n+OdkBSltQYAoNyxWXDRTvgHsiaHVibuE8AsflNk4n8rYXptVGFnqS1RtDla1M4un4ZABezk0QBuTcacCp1TKPzgxL7zoofDDBDMI/FfIPX45KO6g8w5+HyjOAFx4w6kSU5XeK8p2mh5LvekoBJgvSUMKf9xhGA27+AHJxBl5RalJ+9CRU4gcw8j4M7/DoxB+ALvvjFRYXKfhFmIzzWYHMS9s3im2lMohW6XzZM+TYTPg6TIl4/AhUp0wLctFPQ1lsWvL8wjy79FAUOMBch4xeUHkGFLB5iUBTay0DxAfIAnEIkRoCtcI5cuDFRNwL45u8MGLFBKsNLiz5/9Euk1RAMKD6FNaAEmUYyiKr46aMRgH3SPOLsbIW+njRY2bTLe9D4Wnq2ijISt0WfGfAipegtdBPK/bgSpnB8QgxGz7ymyYrpQmMsMxFRuU6aNUT4SpUfRChCMNSy1JIITSzD9ZElK2l6w+6I2kDistaOSGKpbcDEF5IJpxFE8KGuvCl5bTD8ynlAgZtEe3rQCKF1aFRSGMuZEaRd9wvpYLk4WwTZaWhZ4LdHb00aGS0PY/JLRkICrLpL2hGIyk0CJhqaUDI/kH2ixS22NeB5Rk5oOLlN+KsEIpqcLyMAsimNhBpU/ki8Hd5b8tmo1r25PUnS7fL5dtBC6KI/CvqqKg8A0ImXCjnb7UrHbdIGRXDghkGtU2GchC7sjqY2kocyZPaxXIot+zKkXk+I3JxFQ6Rx1owbymbQ8kCIdMA9SGkJUuaOB6LE2eFquIWCUB4EkexlOAru5fpegAIwA5QEqXrHZig5iEGWJHgPXwRh5FMWdpBkiWZBN6uKqwOLVySePLhwfQnpxGIAHXoA+zpp3QiyU93xHXd7Ln45Iuy95G3jDsRLrvwsNyUr0Gr5CEFfHO55Qy1RMomDVyZE74DtUSaJuFIVNkRTD5ZxAVumGqyhbzdjbq2r95p9JBYxFlLQ23JtZbBLQaojFoDf9snxddo5KUwG/gQVRa+pID7iKXjihlWS0OYLPIYBqz6ONiydOoeqp+0jzeKeDaJagzbsgouUc3XV7c0C0uEC4m0fzbEilFsSkDHLfd1xPWYqr2PJwsUqVK+oWVVVHz8UBH3kNx8SPSK8WH001y+6fJmDmJArYEU89TFvIquK+pakesUtAsJp4t+QFdMogEoX2eLBrlbgzAgDoHQGyWRLv7Kh6bz6AuFc0QtshByGAoWU06UmERv0dYY3vSoODULExJik0xeAfKHohPgxHMN5Qhh1gMqLhED0m1hHkWoSh5SIR8IaC02BQmuCmMMSMcVm4VVigEiFGLgIBzh0Q4chboqDEJ+E4os1S70RUrJ+g3ht4W0uuPIKjJLWNvIR24H1C4CXxNgmU2UZ/riuVX7XzDq1/DAwQIkVtM+bcMcVk/kNFoH0oo349uC1LT8VS66JqnB2atiVPPMHwij5JysqDgOCGnJbsDBcp5liSCOmZW70GCNQTVnAyhkMVZUwpXTYTsqE0Wtg/MdXWLLcpu6fL1cy7l3qSFtWs1AkVavPegHSMZjy3LFQRgWeMp8OYp/JnZttOOCq+pNaBjPyEdIDfj7DtLxNLSIs9i1HMe2+14ondbR0hoirqeHkZ20tKJOLE15NguyefikYWXLPqqvMQ3/Bkx6sTy12vSxM8cxdaouLIbKyKBBAJaIWJgH4oYTBZU+ZCjj0JsmOk6WLygWbqnpJjp4xs9+SVsbLGw7bRzS8nkcUEpUBRbbo07RkbdUndvjQKVjPfSiyAs0KEywnj+2B0ysVC6ZSErQYt47sJWonONjwoXV+K26E6mR2PsiSw/GbRTiQrvG8MkQHR9Zpg8Ilu175ZbNyJZML3ITxQhBl0LRAarmQR8uzbW04nQefcBRrzoPJiGqODYjHmxGSngwii0tlrO8EeES0wLJ6KPKR4IORIqtan2CEGbygXcJ22bMi9WroDfVsEf8VE/Fj2a16clJvwSIoCm75JHutGUAP7GomADWHIIOIEdgTUupMqarQTFw1bZZYKlKwpqqSdAwIvr3sjSdDStWB99TfzdK0/RA/cbEDvBXBVn1S/0KyIqVzw+Ybiq/B9eXWrFcIQbgxuQmObeDsQXT4y5+SnKRER97VCOJVwBfafHJ9NQys0RXFOg6y77jSJfw9GucbkWyPAz1vF3WVteCigdbnlk2TNu5lGf4Q95K03vi3J+XzCu/Kx6im/qxzjuZ9LH4YxJv8b7rTW+/PxhjOH0viJt6/r1SHHjR2A//DL/tep1Or9Px3D5V1JIe3k2/JBItRzfspEjbEcUv3sqKkve68pdjfjd5ftDx+g5RW7Pc9N2e2wZ9TAac9H0P46zqanY+xLadUSOfWVSSm/3xo3WjRo0aNWrUqFGjRo1DwP8BNLyFLFbQ+7Y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png;base64,iVBORw0KGgoAAAANSUhEUgAAASwAAACoCAMAAABt9SM9AAABVlBMVEX///9fpOz/14bz74Wt0e1Tx5+F89GS/3+M90KF35RwzNZYoet20a1XoOtSnuuC5mZ1z6+H7JP4+/5906Ryy5JzzY9wwrh949NVx6dVy7b274dipuzS5Pnd6/vn8fzz74Gny/SXwvLH3vjv9v18s++MvPFxru6z0vX/1X7E3PeFuPC41fbQ4/mM/3ihyPNtq+3/2Y3+/fH08ZGi0eDU8XH/4aXq8H//8dfc2orm2Yl935Wq9Vb02IfM24z286X8++T598aF6raP/Gad9k2x/6X7+tv/57m+82Ol3ZH3//bO8m36+M//7Mn/+Ov/3Zj39bSU3pKN+Etiy5yF5aWF7sCe5qy8+eej9tzP/8i93I7V++6p+4O29F2Z/4iB2Wd613vu/+qH7Zao/5mQ0ctpwrS/4+WY0dWD0b1wyMuFzt7I/8Gl+XCm7sXa/9Vp1o5x41+s/5q5/66Yi2x5AAASzklEQVR4nO1ca3fURhKdsY3BtKUlgs0S6zHSSCN5HoxsE/DyCBgIhDeEZCFhIY/FGyC7G5L//2X16Ja6qkszdjxmxnN0z+EDckvqvl11u6q6NY1GjRo1atSoUaNGjaOOR9vb25sTfub127evT/iRs4BHFzYW1hc2Ljya3CM3n2wttlqLWw8m98jZwMOEqRTrC3cmZV07W63FFK3Wkwk9cUawnVOV0/VwEk+8zanK6NqZxBNnBgsy1je2D/q869daJVcJW7cn0ckZwcP1BUjXwaRr88miTFVC1rVJ9XQGcGEBIZGuP/+0B1uQqgRbk15mp4gNTFbqi39SuhKxUrhaXJyjAIIg609K1+Y1iqq5IktxQ479SpciVvPohljgJenazygJsZpDgW/QXO3PF6/THriWYo5Ch3sv//v07vd/v0rT9XhPdJFildC0+PlXV27959efDnkIHw3Pl5eXb6xcXll5+v0lkrDx0rW5o4rV2lrr4v0rX584ceLr4+eO/3HvYwzl0JFytbz87TcrKwlhT+9+ofI1NupSxCqxqIv3X906keHm8QTnfp8Htl4uc9xYyXD58lPVI0dKFxKr3Pc4UZyqlK0vP96YDg3LJThdJGHrjyt8cfOJRBUiKvHAc8cFzv3v4w7sEPBSIiv3Rc7XyspdJGF3KLoksSpFqqDq5vESc2Baz5eXK+hSJIzIgIpCTCpSn7+STEr2QIFpjG+ieLGMcGMFIPPIijCChwtpIAV8T/FAblrTGuPEoJCl0AUkTJKuTKwUkaqkah7IeqmSBX2xlLAvcgnj0rWz1VJFihQrgX9NeagHxz2CrIQuha1SwjLpun2tRYhUlVjlhvXdtMd6cDwn2VJ9UfLI9Y2tViVRpAemXL2e9kgngRfLfyOxeroKv/34w4cPf6nCJz9/QuD465+mPdBJwH5/sgLvPiWwe/bssWPHkn/Pnp0hsHqKwurqqX8b0x7owWG0l5bOV9GF2dr9LGOqxLO/QpxeJXHq7S9LS0v+tMd6YCRcZXhPE/YOEIWoOpZeeHamoOoMzdSb8/wdR9227KUS50nCUrp2c6YQVZwuQdgZwqzevvllKSpe0J72aA+IJQSVsHef5kSRXAm6kr9RvncePf1oO6KPycoJK5na/SxFNVUFXVm7UyVRbzBRKexpj/dAcCiyOGGJSRUYQVVGl9Qy9T2KqBTWtMd7IFSRdf6Xt6urZ/dK1lmp5e67k+/fzydZlBsmRJXuJLga54Vnc6LeCf99/54i62i7oSrwb95inV4VfIzi6uzZ3XdoZTipGtgRjx3skUSlyKKCZ8dGhQ5nP9tNIzEi7oAeedRDBxGUZiJF4HQZcWaEqVTlRGVQbAtZ2BE3LJ7uvDlFMiVRVRAGF8HdXZgPVdCV83W0o6wcdmJTdPZ7msqUU76yVBoTNZquk/OQSDcav597TZRUfv7kh6oazIcPP/z427Oq+s0qXfBZXp6HTdY/yFLd8ZtVpb1br+5fXLu6fun7p2mtmcI3dDnxxbRHenDcI7m6SRXWE6Ku3L/Yam3tNBrbj9cXrv69irAbJFsvpz3WA+M7gqxzJFW3vvr84tpaq/UkP7L1cGN9YeHqpS/uUoR98+1cmhbhhYQH3nqVErW2mJhVceDx0R1+BO7SF08vX8aEUb44zXFOBF9ishSqEpFqpUSlJ/jgpyWPLhQnBhOPxHypdE1rjBMDsiwkVreufHVxMScqoWptB9+dSpeAKmFYuqYwvMkCaBYUq1ykinOhrWvU+VLx0U/OVyJhKxJhULqOvmbJq6HkgV9zkSqp2qo4nS35IiFhsi8e/dWwNK2CqiySkohSxQpCoQtI2I35MayGUC3ugUCkCqoWd0af8H74WD0bXkpYTteLeYjgG41fX5/LzQqK1BixAti8s0AcpRcSlvri8/ngKtGt7/556woSKckD93SInfBF4ZF3n/5jbqhKkZ3sV4lKw4U9f7T7iPBFjvUDf8A4Q9ip+oxk8cl+PkfJMiASFw6t6x8f10iyErHa58dctHQl2JijD53ID5T2KFYQVdI1wY/6pw2CrH2IFcQ2KV1zRJbihvsUKwhCujbmiCwk8PsXK4hEuuZY4BuArNbBPw9E0jVXoUPjgfSLFYs7k3iiLF3rB/iUfxbxYLH4LZRJrfKFdM0bV+l3cAlRrbWDiRXE5p2NhfX1hccT+bmWGcPm7Qe3Jx07bm9vz9E6WKNGjRo1atSoUaNGjRo1atSoUaPGR4dvW90MA3suPmM4LBh2vxObTablaMZB5Ey7TzMKxw2YxpoymGZ6NV0qHE9DTHG+mDvtrs0a/I6uEUxl0INp92620I4poxLQOrXSl4gAVak3MnjFm3YPZwd9XXa6OBrY1mAI6GJH/oPkSUHmSjMH4nIHiNg0OzhDsGR/C8pPj42eZFtabVopjFDiJJQ/025LplWrVgZXokQHv1jiy1IW1wsiZIQh8wG6Pw8/DXBQuLIwdcGfHEDWEf/ll0nAMGVCYBpo1WRB2Ho1WZFWkwUwZJWEGAH4W61ZjY5MiNaX/2SDjKdeDRt+KBPCevLfgBey4bS6ODuAZME4y64jBwhEVjOUnc0rTUtzp9XDGQImC2Q1ZSJ02AUtYwa2RnzbtsdU0Huo6Ac03u9ldRrGvEMeS1cPhoOp8mVEsa7rZmckXUNcIdXBijjoNJMnHPpvXLoaY3qz05/a3ogf5ALNRhbuBnoTs+Xu8fmDqJfORjIfXnfkKJ22G5hZy9Brk/aTBzBM083hYA8riWG5PTN/s7BHw3ccy2rDyNlIrtrWoNt13U4nKKpPedtuN3K9Ts/MLKEMKUcF3wbmKunzHgTKb/fMcjNI06rt1+8HplZUXRmLhyobfly+nIXj3m17cbFjlzQfJiMOwzg2TVw1cczkoslY0tEEWodfDrKmSafzy+lg5ZByVEDpqTsVLBjjDkYU6ug2Zvaplr5n4v01LVa82pYiOhjrEVR1GNraZOUFHTQF1fJCjX1wO8t2rvpymaqrvLN8ueKHyROaI25oNNomtWtGuW/UpDaNdKwLcviLy0QQhkfubdJEw8VLJL5duBUTpddk5Wa9EabVIcdT7Yp+j6CXZMsmSSXYkpNQjbRQjsEoqvC9knOnMPll5EqZRMmW1TRH+JVjNgmwsELorLh6Mxa+pVvZsBkD3QI9GFXsd6FR6Jg6E/TZgv4mLBYON++JVV1OwF0gB8VM0hXbsH+x/GroQWBkDLWMAKt77CrwARZGVhdFifGIcTE+HFDRTBaz7KIh+8BIsmAppoRG5M5d+VUsWXaBVZiSwXhyV7XQAZtIcFhgyNWWJW/NcVWFgos2VVByws0eeFzhuN1hXDxqdOXONyvY6uCWwLNYtsjKBiS9xtWVB8mGoUuSaMARR/ilglKZKz4t0C/1gdwePrYpIhIo0axUjoGY9jFlTpvkSk0JbejvNuavrOFDVvMNNtnWNEne4FxXhQ5DQoORT0BlHsDHuvlVqPoskAYoFEYbUxMekCKPPdEAp0e4CYAND+FCcNHgoaI8pzJZAXynSa7DfUALNyEUMsE1HyZyGg/uoOOCKp3BOzJqNcxgMdoTmbwYAxkSkyL3SQTQcMa57sMN7lLdcKBHZmcOUEChTW04cle+w4BzINZfqPowhuEdDMcmXE6FbknhAEwjhWeHxDW0vuYvBw4gaRaO8xhxGswAzlMU3Tw4cuA+PiRSODd0XE22RU7vuBQiezi9JpZdB9v8Ys2FG7GcFgd6h5s3BBZkFu9V9ZIQWLjPJJTRgOsd9F8Y5YllA+oD5MWJQX9HwvDIeKtYYvrkNFryGsU9E8bIwgEqcho1N2XKIuyAvxeZtj3qNvhc4SADkkL+uPxvSjJGo0slE4J96AlFj+U+8TlxSA0FOlYGU5AHPjIQAuCBl0suHTLlQCVg4bmQQgZSej6be91tcKjDktyG0ALPR+sQmxoeGcnIR3KkMgivZMFXhihiAX8sPTggjYffA7srLBnOOAOvyemtkizfsRPIRPod1RW5acCZiomZ4jGsD2VBOId8f2n+OdkBSltQYAoNyxWXDRTvgHsiaHVibuE8AsflNk4n8rYXptVGFnqS1RtDla1M4un4ZABezk0QBuTcacCp1TKPzgxL7zoofDDBDMI/FfIPX45KO6g8w5+HyjOAFx4w6kSU5XeK8p2mh5LvekoBJgvSUMKf9xhGA27+AHJxBl5RalJ+9CRU4gcw8j4M7/DoxB+ALvvjFRYXKfhFmIzzWYHMS9s3im2lMohW6XzZM+TYTPg6TIl4/AhUp0wLctFPQ1lsWvL8wjy79FAUOMBch4xeUHkGFLB5iUBTay0DxAfIAnEIkRoCtcI5cuDFRNwL45u8MGLFBKsNLiz5/9Euk1RAMKD6FNaAEmUYyiKr46aMRgH3SPOLsbIW+njRY2bTLe9D4Wnq2ijISt0WfGfAipegtdBPK/bgSpnB8QgxGz7ymyYrpQmMsMxFRuU6aNUT4SpUfRChCMNSy1JIITSzD9ZElK2l6w+6I2kDistaOSGKpbcDEF5IJpxFE8KGuvCl5bTD8ynlAgZtEe3rQCKF1aFRSGMuZEaRd9wvpYLk4WwTZaWhZ4LdHb00aGS0PY/JLRkICrLpL2hGIyk0CJhqaUDI/kH2ixS22NeB5Rk5oOLlN+KsEIpqcLyMAsimNhBpU/ki8Hd5b8tmo1r25PUnS7fL5dtBC6KI/CvqqKg8A0ImXCjnb7UrHbdIGRXDghkGtU2GchC7sjqY2kocyZPaxXIot+zKkXk+I3JxFQ6Rx1owbymbQ8kCIdMA9SGkJUuaOB6LE2eFquIWCUB4EkexlOAru5fpegAIwA5QEqXrHZig5iEGWJHgPXwRh5FMWdpBkiWZBN6uKqwOLVySePLhwfQnpxGIAHXoA+zpp3QiyU93xHXd7Ln45Iuy95G3jDsRLrvwsNyUr0Gr5CEFfHO55Qy1RMomDVyZE74DtUSaJuFIVNkRTD5ZxAVumGqyhbzdjbq2r95p9JBYxFlLQ23JtZbBLQaojFoDf9snxddo5KUwG/gQVRa+pID7iKXjihlWS0OYLPIYBqz6ONiydOoeqp+0jzeKeDaJagzbsgouUc3XV7c0C0uEC4m0fzbEilFsSkDHLfd1xPWYqr2PJwsUqVK+oWVVVHz8UBH3kNx8SPSK8WH001y+6fJmDmJArYEU89TFvIquK+pakesUtAsJp4t+QFdMogEoX2eLBrlbgzAgDoHQGyWRLv7Kh6bz6AuFc0QtshByGAoWU06UmERv0dYY3vSoODULExJik0xeAfKHohPgxHMN5Qhh1gMqLhED0m1hHkWoSh5SIR8IaC02BQmuCmMMSMcVm4VVigEiFGLgIBzh0Q4chboqDEJ+E4os1S70RUrJ+g3ht4W0uuPIKjJLWNvIR24H1C4CXxNgmU2UZ/riuVX7XzDq1/DAwQIkVtM+bcMcVk/kNFoH0oo349uC1LT8VS66JqnB2atiVPPMHwij5JysqDgOCGnJbsDBcp5liSCOmZW70GCNQTVnAyhkMVZUwpXTYTsqE0Wtg/MdXWLLcpu6fL1cy7l3qSFtWs1AkVavPegHSMZjy3LFQRgWeMp8OYp/JnZttOOCq+pNaBjPyEdIDfj7DtLxNLSIs9i1HMe2+14ondbR0hoirqeHkZ20tKJOLE15NguyefikYWXLPqqvMQ3/Bkx6sTy12vSxM8cxdaouLIbKyKBBAJaIWJgH4oYTBZU+ZCjj0JsmOk6WLygWbqnpJjp4xs9+SVsbLGw7bRzS8nkcUEpUBRbbo07RkbdUndvjQKVjPfSiyAs0KEywnj+2B0ysVC6ZSErQYt47sJWonONjwoXV+K26E6mR2PsiSw/GbRTiQrvG8MkQHR9Zpg8Ilu175ZbNyJZML3ITxQhBl0LRAarmQR8uzbW04nQefcBRrzoPJiGqODYjHmxGSngwii0tlrO8EeES0wLJ6KPKR4IORIqtan2CEGbygXcJ22bMi9WroDfVsEf8VE/Fj2a16clJvwSIoCm75JHutGUAP7GomADWHIIOIEdgTUupMqarQTFw1bZZYKlKwpqqSdAwIvr3sjSdDStWB99TfzdK0/RA/cbEDvBXBVn1S/0KyIqVzw+Ybiq/B9eXWrFcIQbgxuQmObeDsQXT4y5+SnKRER97VCOJVwBfafHJ9NQys0RXFOg6y77jSJfw9GucbkWyPAz1vF3WVteCigdbnlk2TNu5lGf4Q95K03vi3J+XzCu/Kx6im/qxzjuZ9LH4YxJv8b7rTW+/PxhjOH0viJt6/r1SHHjR2A//DL/tep1Or9Px3D5V1JIe3k2/JBItRzfspEjbEcUv3sqKkve68pdjfjd5ftDx+g5RW7Pc9N2e2wZ9TAac9H0P46zqanY+xLadUSOfWVSSm/3xo3WjRo0aNWrUqFGjRo1DwP8BNLyFLFbQ+7Y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9" name="Picture 7" descr="http://3.bp.blogspot.com/-JecOQBSEgF4/VRGACOiEzqI/AAAAAAAAhSI/uY2ovIteFLw/s1600/Seesaw%2B%E2%80%93%2BThe%2BLearning%2BJourn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81000"/>
            <a:ext cx="4343400" cy="1295399"/>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https://s-media-cache-ak0.pinimg.com/236x/49/98/ec/4998ec2cd3589f05412d6a359740870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542343"/>
            <a:ext cx="3276600" cy="4315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04018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838199" y="1906777"/>
            <a:ext cx="8155676" cy="4585871"/>
          </a:xfrm>
          <a:prstGeom prst="rect">
            <a:avLst/>
          </a:prstGeom>
          <a:noFill/>
        </p:spPr>
        <p:txBody>
          <a:bodyPr wrap="square" rtlCol="0">
            <a:spAutoFit/>
          </a:bodyPr>
          <a:lstStyle/>
          <a:p>
            <a:r>
              <a:rPr lang="en-US" sz="4000" dirty="0" smtClean="0">
                <a:latin typeface="CreativeFonts1" panose="02000603000000000000" pitchFamily="2" charset="0"/>
                <a:ea typeface="CreativeFonts1" panose="02000603000000000000" pitchFamily="2" charset="0"/>
              </a:rPr>
              <a:t>*</a:t>
            </a:r>
            <a:r>
              <a:rPr lang="en-US" sz="4000" dirty="0" err="1" smtClean="0">
                <a:latin typeface="CreativeFonts1" panose="02000603000000000000" pitchFamily="2" charset="0"/>
                <a:ea typeface="CreativeFonts1" panose="02000603000000000000" pitchFamily="2" charset="0"/>
              </a:rPr>
              <a:t>XtraMath</a:t>
            </a:r>
            <a:r>
              <a:rPr lang="en-US" sz="4000" dirty="0" smtClean="0">
                <a:latin typeface="CreativeFonts1" panose="02000603000000000000" pitchFamily="2" charset="0"/>
                <a:ea typeface="CreativeFonts1" panose="02000603000000000000" pitchFamily="2" charset="0"/>
              </a:rPr>
              <a:t>  </a:t>
            </a:r>
            <a:r>
              <a:rPr lang="en-US" sz="3200" dirty="0" smtClean="0">
                <a:latin typeface="CreativeFonts1" panose="02000603000000000000" pitchFamily="2" charset="0"/>
                <a:ea typeface="CreativeFonts1" panose="02000603000000000000" pitchFamily="2" charset="0"/>
              </a:rPr>
              <a:t>FREE site, $4.99 for ap</a:t>
            </a:r>
            <a:r>
              <a:rPr lang="en-US" sz="3200" dirty="0">
                <a:latin typeface="CreativeFonts1" panose="02000603000000000000" pitchFamily="2" charset="0"/>
                <a:ea typeface="CreativeFonts1" panose="02000603000000000000" pitchFamily="2" charset="0"/>
              </a:rPr>
              <a:t>p</a:t>
            </a:r>
            <a:endParaRPr lang="en-US" sz="3200" dirty="0" smtClean="0">
              <a:latin typeface="CreativeFonts1" panose="02000603000000000000" pitchFamily="2" charset="0"/>
              <a:ea typeface="CreativeFonts1" panose="02000603000000000000" pitchFamily="2" charset="0"/>
            </a:endParaRPr>
          </a:p>
          <a:p>
            <a:r>
              <a:rPr lang="en-US" sz="2400" dirty="0">
                <a:ea typeface="CreativeFonts1" panose="02000603000000000000" pitchFamily="2" charset="0"/>
              </a:rPr>
              <a:t> </a:t>
            </a:r>
            <a:r>
              <a:rPr lang="en-US" sz="2000" dirty="0">
                <a:latin typeface="CreativeFonts1" panose="02000603000000000000" pitchFamily="2" charset="0"/>
                <a:ea typeface="CreativeFonts1" panose="02000603000000000000" pitchFamily="2" charset="0"/>
              </a:rPr>
              <a:t>&gt; </a:t>
            </a:r>
            <a:r>
              <a:rPr lang="en-US" sz="2000" dirty="0" smtClean="0">
                <a:ea typeface="CreativeFonts1" panose="02000603000000000000" pitchFamily="2" charset="0"/>
              </a:rPr>
              <a:t>site and app for mastery of facts</a:t>
            </a:r>
          </a:p>
          <a:p>
            <a:r>
              <a:rPr lang="en-US" sz="2000" dirty="0" smtClean="0">
                <a:latin typeface="CreativeFonts1" panose="02000603000000000000" pitchFamily="2" charset="0"/>
                <a:ea typeface="CreativeFonts1" panose="02000603000000000000" pitchFamily="2" charset="0"/>
              </a:rPr>
              <a:t> &gt; </a:t>
            </a:r>
            <a:r>
              <a:rPr lang="en-US" sz="2000" dirty="0" smtClean="0">
                <a:ea typeface="CreativeFonts1" panose="02000603000000000000" pitchFamily="2" charset="0"/>
              </a:rPr>
              <a:t>made by teachers for students</a:t>
            </a:r>
          </a:p>
          <a:p>
            <a:r>
              <a:rPr lang="en-US" sz="2800" dirty="0">
                <a:ea typeface="CreativeFonts1" panose="02000603000000000000" pitchFamily="2" charset="0"/>
              </a:rPr>
              <a:t> </a:t>
            </a:r>
            <a:r>
              <a:rPr lang="en-US" sz="2800" dirty="0">
                <a:latin typeface="CreativeFonts1" panose="02000603000000000000" pitchFamily="2" charset="0"/>
                <a:ea typeface="CreativeFonts1" panose="02000603000000000000" pitchFamily="2" charset="0"/>
              </a:rPr>
              <a:t>&gt; </a:t>
            </a:r>
            <a:r>
              <a:rPr lang="en-US" sz="2800" dirty="0" smtClean="0">
                <a:ea typeface="CreativeFonts1" panose="02000603000000000000" pitchFamily="2" charset="0"/>
                <a:hlinkClick r:id="rId3"/>
              </a:rPr>
              <a:t>www.xtramath.org</a:t>
            </a:r>
            <a:endParaRPr lang="en-US" sz="2800" dirty="0" smtClean="0">
              <a:ea typeface="CreativeFonts1" panose="02000603000000000000" pitchFamily="2" charset="0"/>
            </a:endParaRPr>
          </a:p>
          <a:p>
            <a:endParaRPr lang="en-US" sz="1600" dirty="0" smtClean="0">
              <a:ea typeface="CreativeFonts1" panose="02000603000000000000" pitchFamily="2" charset="0"/>
            </a:endParaRPr>
          </a:p>
          <a:p>
            <a:r>
              <a:rPr lang="en-US" sz="2800" dirty="0" smtClean="0">
                <a:latin typeface="CreativeFonts1" panose="02000603000000000000" pitchFamily="2" charset="0"/>
                <a:ea typeface="CreativeFonts1" panose="02000603000000000000" pitchFamily="2" charset="0"/>
              </a:rPr>
              <a:t>*Virtual Manipulatives! Made By: ABCya.com - FREE</a:t>
            </a:r>
            <a:endParaRPr lang="en-US" sz="2800" dirty="0">
              <a:latin typeface="CreativeFonts1" panose="02000603000000000000" pitchFamily="2" charset="0"/>
              <a:ea typeface="CreativeFonts1" panose="02000603000000000000" pitchFamily="2" charset="0"/>
            </a:endParaRPr>
          </a:p>
          <a:p>
            <a:r>
              <a:rPr lang="en-US" sz="3200" dirty="0">
                <a:ea typeface="CreativeFonts1" panose="02000603000000000000" pitchFamily="2" charset="0"/>
              </a:rPr>
              <a:t> </a:t>
            </a:r>
            <a:r>
              <a:rPr lang="en-US" sz="2800" dirty="0">
                <a:latin typeface="CreativeFonts1" panose="02000603000000000000" pitchFamily="2" charset="0"/>
                <a:ea typeface="CreativeFonts1" panose="02000603000000000000" pitchFamily="2" charset="0"/>
              </a:rPr>
              <a:t>&gt; </a:t>
            </a:r>
            <a:r>
              <a:rPr lang="en-US" sz="2800" dirty="0" smtClean="0">
                <a:ea typeface="CreativeFonts1" panose="02000603000000000000" pitchFamily="2" charset="0"/>
              </a:rPr>
              <a:t>Awesome fraction and decimal manipulatives</a:t>
            </a:r>
          </a:p>
          <a:p>
            <a:endParaRPr lang="en-US" sz="1600" dirty="0" smtClean="0">
              <a:ea typeface="CreativeFonts1" panose="02000603000000000000" pitchFamily="2" charset="0"/>
            </a:endParaRPr>
          </a:p>
          <a:p>
            <a:r>
              <a:rPr lang="en-US" sz="4000" dirty="0" smtClean="0">
                <a:latin typeface="CreativeFonts1" panose="02000603000000000000" pitchFamily="2" charset="0"/>
                <a:ea typeface="CreativeFonts1" panose="02000603000000000000" pitchFamily="2" charset="0"/>
              </a:rPr>
              <a:t>*Operation Math  </a:t>
            </a:r>
            <a:r>
              <a:rPr lang="en-US" sz="3200" dirty="0" smtClean="0">
                <a:latin typeface="CreativeFonts1" panose="02000603000000000000" pitchFamily="2" charset="0"/>
                <a:ea typeface="CreativeFonts1" panose="02000603000000000000" pitchFamily="2" charset="0"/>
              </a:rPr>
              <a:t>$2.99 app</a:t>
            </a:r>
          </a:p>
          <a:p>
            <a:r>
              <a:rPr lang="en-US" sz="4000" dirty="0">
                <a:latin typeface="CreativeFonts1" panose="02000603000000000000" pitchFamily="2" charset="0"/>
                <a:ea typeface="CreativeFonts1" panose="02000603000000000000" pitchFamily="2" charset="0"/>
              </a:rPr>
              <a:t> </a:t>
            </a:r>
            <a:r>
              <a:rPr lang="en-US" sz="4000" dirty="0" smtClean="0">
                <a:latin typeface="CreativeFonts1" panose="02000603000000000000" pitchFamily="2" charset="0"/>
                <a:ea typeface="CreativeFonts1" panose="02000603000000000000" pitchFamily="2" charset="0"/>
              </a:rPr>
              <a:t>    </a:t>
            </a:r>
            <a:r>
              <a:rPr lang="en-US" sz="2800" dirty="0" smtClean="0">
                <a:latin typeface="CreativeFonts1" panose="02000603000000000000" pitchFamily="2" charset="0"/>
                <a:ea typeface="CreativeFonts1" panose="02000603000000000000" pitchFamily="2" charset="0"/>
              </a:rPr>
              <a:t>&gt;</a:t>
            </a:r>
            <a:r>
              <a:rPr lang="en-US" sz="4000" dirty="0" smtClean="0">
                <a:latin typeface="CreativeFonts1" panose="02000603000000000000" pitchFamily="2" charset="0"/>
                <a:ea typeface="CreativeFonts1" panose="02000603000000000000" pitchFamily="2" charset="0"/>
              </a:rPr>
              <a:t> </a:t>
            </a:r>
            <a:r>
              <a:rPr lang="en-US" sz="2000" dirty="0" smtClean="0">
                <a:ea typeface="CreativeFonts1" panose="02000603000000000000" pitchFamily="2" charset="0"/>
              </a:rPr>
              <a:t>Master math facts as a spy     </a:t>
            </a:r>
            <a:endParaRPr lang="en-US" sz="2000" dirty="0">
              <a:ea typeface="CreativeFonts1" panose="02000603000000000000" pitchFamily="2" charset="0"/>
            </a:endParaRPr>
          </a:p>
        </p:txBody>
      </p:sp>
      <p:pic>
        <p:nvPicPr>
          <p:cNvPr id="17" name="Picture 16"/>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Math Apps</a:t>
            </a:r>
            <a:endParaRPr lang="en-US" sz="5400" b="1" dirty="0" smtClean="0">
              <a:latin typeface="CreativeFonts1" panose="02000603000000000000" pitchFamily="2" charset="0"/>
              <a:ea typeface="CreativeFonts1" panose="02000603000000000000" pitchFamily="2" charset="0"/>
            </a:endParaRPr>
          </a:p>
        </p:txBody>
      </p:sp>
      <p:pic>
        <p:nvPicPr>
          <p:cNvPr id="7170" name="Picture 2" descr="http://teacherswithapps.com/wp-content/uploads/2011/12/OperationMath_512-300x3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032" y="5638799"/>
            <a:ext cx="1164333" cy="116433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teacherswithapps.com/wp-content/uploads/2011/12/iPad-Mission1-300x22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9630" y="5448411"/>
            <a:ext cx="1907275" cy="1430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1231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27" y="-13855"/>
            <a:ext cx="9150927" cy="6871855"/>
          </a:xfr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9" name="Rounded Rectangle 8"/>
          <p:cNvSpPr/>
          <p:nvPr/>
        </p:nvSpPr>
        <p:spPr>
          <a:xfrm>
            <a:off x="762000" y="2057400"/>
            <a:ext cx="7543800" cy="41148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762000" y="520868"/>
            <a:ext cx="72390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 </a:t>
            </a:r>
            <a:r>
              <a:rPr lang="en-US" sz="4400" dirty="0" smtClean="0">
                <a:latin typeface="CreativeFonts1" panose="02000603000000000000" pitchFamily="2" charset="0"/>
                <a:ea typeface="CreativeFonts1" panose="02000603000000000000" pitchFamily="2" charset="0"/>
              </a:rPr>
              <a:t>Create Your own Class Page</a:t>
            </a:r>
            <a:endParaRPr lang="en-US" sz="4400" dirty="0">
              <a:latin typeface="CreativeFonts1" panose="02000603000000000000" pitchFamily="2" charset="0"/>
              <a:ea typeface="CreativeFonts1" panose="02000603000000000000" pitchFamily="2" charset="0"/>
            </a:endParaRPr>
          </a:p>
        </p:txBody>
      </p:sp>
      <p:sp>
        <p:nvSpPr>
          <p:cNvPr id="12" name="TextBox 11"/>
          <p:cNvSpPr txBox="1"/>
          <p:nvPr/>
        </p:nvSpPr>
        <p:spPr>
          <a:xfrm>
            <a:off x="952500" y="2032000"/>
            <a:ext cx="7505700" cy="3947234"/>
          </a:xfrm>
          <a:prstGeom prst="rect">
            <a:avLst/>
          </a:prstGeom>
          <a:noFill/>
        </p:spPr>
        <p:txBody>
          <a:bodyPr wrap="square" rtlCol="0">
            <a:spAutoFit/>
          </a:bodyPr>
          <a:lstStyle/>
          <a:p>
            <a:r>
              <a:rPr lang="en-US" sz="4800" dirty="0" smtClean="0">
                <a:latin typeface="Arial Rounded MT Bold" panose="020F0704030504030204" pitchFamily="34" charset="0"/>
                <a:ea typeface="CreativeFonts1" panose="02000603000000000000" pitchFamily="2" charset="0"/>
                <a:hlinkClick r:id="rId3"/>
              </a:rPr>
              <a:t>www.weebly.com</a:t>
            </a:r>
            <a:endParaRPr lang="en-US" sz="4800" dirty="0">
              <a:latin typeface="Arial Rounded MT Bold" panose="020F0704030504030204" pitchFamily="34" charset="0"/>
              <a:ea typeface="CreativeFonts1" panose="02000603000000000000" pitchFamily="2" charset="0"/>
            </a:endParaRPr>
          </a:p>
          <a:p>
            <a:endParaRPr lang="en-US" sz="1050" dirty="0" smtClean="0">
              <a:ea typeface="CreativeFonts1" panose="02000603000000000000" pitchFamily="2" charset="0"/>
            </a:endParaRPr>
          </a:p>
          <a:p>
            <a:r>
              <a:rPr lang="en-US" sz="2400" dirty="0" smtClean="0">
                <a:ea typeface="CreativeFonts1" panose="02000603000000000000" pitchFamily="2" charset="0"/>
              </a:rPr>
              <a:t>*Love, love, love this site!</a:t>
            </a:r>
          </a:p>
          <a:p>
            <a:r>
              <a:rPr lang="en-US" sz="2400" dirty="0" smtClean="0">
                <a:ea typeface="CreativeFonts1" panose="02000603000000000000" pitchFamily="2" charset="0"/>
              </a:rPr>
              <a:t>*Simply drag, drop, &amp; type</a:t>
            </a:r>
          </a:p>
          <a:p>
            <a:endParaRPr lang="en-US" sz="3200" dirty="0">
              <a:ea typeface="CreativeFonts1" panose="02000603000000000000" pitchFamily="2" charset="0"/>
            </a:endParaRPr>
          </a:p>
          <a:p>
            <a:r>
              <a:rPr lang="en-US" sz="4000" dirty="0" smtClean="0">
                <a:latin typeface="CreativeFonts1" panose="02000603000000000000" pitchFamily="2" charset="0"/>
                <a:ea typeface="CreativeFonts1" panose="02000603000000000000" pitchFamily="2" charset="0"/>
              </a:rPr>
              <a:t>Font- Did You Know. . . </a:t>
            </a:r>
          </a:p>
          <a:p>
            <a:r>
              <a:rPr lang="en-US" sz="2400" dirty="0" smtClean="0">
                <a:ea typeface="CreativeFonts1" panose="02000603000000000000" pitchFamily="2" charset="0"/>
              </a:rPr>
              <a:t>*Serif- great for large paragraphs and comprehension</a:t>
            </a:r>
          </a:p>
          <a:p>
            <a:r>
              <a:rPr lang="en-US" sz="2400" dirty="0" smtClean="0">
                <a:ea typeface="CreativeFonts1" panose="02000603000000000000" pitchFamily="2" charset="0"/>
              </a:rPr>
              <a:t>Sans Serif-great for titles, no more than a sentence, more decorative</a:t>
            </a:r>
            <a:endParaRPr lang="en-US" sz="2800" dirty="0">
              <a:ea typeface="CreativeFonts1" panose="02000603000000000000" pitchFamily="2" charset="0"/>
            </a:endParaRPr>
          </a:p>
        </p:txBody>
      </p:sp>
    </p:spTree>
    <p:extLst>
      <p:ext uri="{BB962C8B-B14F-4D97-AF65-F5344CB8AC3E}">
        <p14:creationId xmlns:p14="http://schemas.microsoft.com/office/powerpoint/2010/main" val="366082267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512074" y="1697227"/>
            <a:ext cx="8155676" cy="4462760"/>
          </a:xfrm>
          <a:prstGeom prst="rect">
            <a:avLst/>
          </a:prstGeom>
          <a:noFill/>
        </p:spPr>
        <p:txBody>
          <a:bodyPr wrap="square" rtlCol="0">
            <a:spAutoFit/>
          </a:bodyPr>
          <a:lstStyle/>
          <a:p>
            <a:r>
              <a:rPr lang="en-US" sz="4000" dirty="0" smtClean="0">
                <a:latin typeface="CreativeFonts1" panose="02000603000000000000" pitchFamily="2" charset="0"/>
                <a:ea typeface="CreativeFonts1" panose="02000603000000000000" pitchFamily="2" charset="0"/>
              </a:rPr>
              <a:t>*Math Training for Kids- FREE</a:t>
            </a:r>
          </a:p>
          <a:p>
            <a:r>
              <a:rPr lang="en-US" sz="2400" dirty="0" smtClean="0">
                <a:ea typeface="CreativeFonts1" panose="02000603000000000000" pitchFamily="2" charset="0"/>
              </a:rPr>
              <a:t> </a:t>
            </a:r>
            <a:r>
              <a:rPr lang="en-US" sz="2000" dirty="0" smtClean="0">
                <a:latin typeface="CreativeFonts1" panose="02000603000000000000" pitchFamily="2" charset="0"/>
                <a:ea typeface="CreativeFonts1" panose="02000603000000000000" pitchFamily="2" charset="0"/>
              </a:rPr>
              <a:t>&gt;Info from site: “</a:t>
            </a:r>
            <a:r>
              <a:rPr lang="en-US" sz="2000" dirty="0"/>
              <a:t>Three difficulty levels and the four basic concepts (addition, subtraction, multiplication, and division) in this simple app that teaches solid math fundamentals will help your child become more skilled</a:t>
            </a:r>
            <a:r>
              <a:rPr lang="en-US" sz="2000" dirty="0" smtClean="0"/>
              <a:t>.”</a:t>
            </a:r>
          </a:p>
          <a:p>
            <a:endParaRPr lang="en-US" sz="2000" dirty="0" smtClean="0"/>
          </a:p>
          <a:p>
            <a:r>
              <a:rPr lang="en-US" sz="4000" dirty="0" smtClean="0">
                <a:latin typeface="CreativeFonts1" panose="02000603000000000000" pitchFamily="2" charset="0"/>
                <a:ea typeface="CreativeFonts1" panose="02000603000000000000" pitchFamily="2" charset="0"/>
              </a:rPr>
              <a:t>* Kids Math - FREE</a:t>
            </a:r>
          </a:p>
          <a:p>
            <a:r>
              <a:rPr lang="en-US" sz="2000" dirty="0">
                <a:latin typeface="CreativeFonts1" panose="02000603000000000000" pitchFamily="2" charset="0"/>
                <a:ea typeface="CreativeFonts1" panose="02000603000000000000" pitchFamily="2" charset="0"/>
              </a:rPr>
              <a:t>&gt;Info from site: </a:t>
            </a:r>
            <a:r>
              <a:rPr lang="en-US" sz="2000" dirty="0" smtClean="0">
                <a:latin typeface="CreativeFonts1" panose="02000603000000000000" pitchFamily="2" charset="0"/>
                <a:ea typeface="CreativeFonts1" panose="02000603000000000000" pitchFamily="2" charset="0"/>
              </a:rPr>
              <a:t>“</a:t>
            </a:r>
            <a:r>
              <a:rPr lang="en-US" sz="2000" dirty="0"/>
              <a:t>The main task here is to pass all eight levels within a certain time frame by answering 10 math questions at each level (including ones about fractions and greater than/smaller than numbers.). Each question allows 30 seconds of answering time; for correct answers, players are rewarded with an additional four seconds. Dynamically generated questioning means that kids get new questions every time they play</a:t>
            </a:r>
            <a:r>
              <a:rPr lang="en-US" sz="2000" dirty="0" smtClean="0"/>
              <a:t>.”</a:t>
            </a:r>
            <a:endParaRPr lang="en-US" sz="2000" dirty="0">
              <a:ea typeface="CreativeFonts1" panose="02000603000000000000" pitchFamily="2" charset="0"/>
            </a:endParaRPr>
          </a:p>
        </p:txBody>
      </p:sp>
      <p:pic>
        <p:nvPicPr>
          <p:cNvPr id="17" name="Picture 1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Math Apps</a:t>
            </a:r>
            <a:endParaRPr lang="en-US" sz="5400" b="1" dirty="0" smtClean="0">
              <a:latin typeface="CreativeFonts1" panose="02000603000000000000" pitchFamily="2" charset="0"/>
              <a:ea typeface="CreativeFonts1" panose="02000603000000000000" pitchFamily="2" charset="0"/>
            </a:endParaRPr>
          </a:p>
        </p:txBody>
      </p:sp>
      <p:pic>
        <p:nvPicPr>
          <p:cNvPr id="10242" name="Picture 2" descr="http://www.surpriseride.com/wp-content/uploads/2016/01/math-apps-for-kid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97357"/>
            <a:ext cx="2819400" cy="169164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lh6.ggpht.com/Xsoxo1Ci2nupSfR6-ifM3GCdBs17oJvzCNzJCPBrwv5kibRGgzSEvkA2S8odpeFnBz0=w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3679" y="5442688"/>
            <a:ext cx="1332221" cy="1332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42028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512074" y="1697227"/>
            <a:ext cx="8155676" cy="4093428"/>
          </a:xfrm>
          <a:prstGeom prst="rect">
            <a:avLst/>
          </a:prstGeom>
          <a:noFill/>
        </p:spPr>
        <p:txBody>
          <a:bodyPr wrap="square" rtlCol="0">
            <a:spAutoFit/>
          </a:bodyPr>
          <a:lstStyle/>
          <a:p>
            <a:r>
              <a:rPr lang="en-US" sz="3600" dirty="0" smtClean="0">
                <a:latin typeface="CreativeFonts1" panose="02000603000000000000" pitchFamily="2" charset="0"/>
                <a:ea typeface="CreativeFonts1" panose="02000603000000000000" pitchFamily="2" charset="0"/>
              </a:rPr>
              <a:t>*Preschool Math Games for Kids- FREE</a:t>
            </a:r>
          </a:p>
          <a:p>
            <a:r>
              <a:rPr lang="en-US" sz="2400" dirty="0" smtClean="0">
                <a:ea typeface="CreativeFonts1" panose="02000603000000000000" pitchFamily="2" charset="0"/>
              </a:rPr>
              <a:t> </a:t>
            </a:r>
            <a:r>
              <a:rPr lang="en-US" sz="2000" dirty="0" smtClean="0">
                <a:latin typeface="CreativeFonts1" panose="02000603000000000000" pitchFamily="2" charset="0"/>
                <a:ea typeface="CreativeFonts1" panose="02000603000000000000" pitchFamily="2" charset="0"/>
              </a:rPr>
              <a:t>&gt;Info from site: “</a:t>
            </a:r>
            <a:r>
              <a:rPr lang="en-US" sz="2000" dirty="0"/>
              <a:t>Young kids will get experience counting, tracing and reading numbers in a fun, interactive way. And don't let the name fool you! This app also features math exercises (addition, subtraction, sequence patterns, and more) for elementary schoolers—up to the 3rd grade level</a:t>
            </a:r>
            <a:r>
              <a:rPr lang="en-US" sz="2000" dirty="0" smtClean="0"/>
              <a:t>.”</a:t>
            </a:r>
          </a:p>
          <a:p>
            <a:endParaRPr lang="en-US" sz="2000" dirty="0" smtClean="0"/>
          </a:p>
          <a:p>
            <a:r>
              <a:rPr lang="en-US" sz="3600" dirty="0" smtClean="0">
                <a:latin typeface="CreativeFonts1" panose="02000603000000000000" pitchFamily="2" charset="0"/>
                <a:ea typeface="CreativeFonts1" panose="02000603000000000000" pitchFamily="2" charset="0"/>
              </a:rPr>
              <a:t>* Peter Pigs Money Counter- FREE</a:t>
            </a:r>
          </a:p>
          <a:p>
            <a:r>
              <a:rPr lang="en-US" sz="2000" dirty="0">
                <a:latin typeface="CreativeFonts1" panose="02000603000000000000" pitchFamily="2" charset="0"/>
                <a:ea typeface="CreativeFonts1" panose="02000603000000000000" pitchFamily="2" charset="0"/>
              </a:rPr>
              <a:t>&gt;Info from site: </a:t>
            </a:r>
            <a:r>
              <a:rPr lang="en-US" sz="2000" dirty="0" smtClean="0">
                <a:latin typeface="CreativeFonts1" panose="02000603000000000000" pitchFamily="2" charset="0"/>
                <a:ea typeface="CreativeFonts1" panose="02000603000000000000" pitchFamily="2" charset="0"/>
              </a:rPr>
              <a:t>“</a:t>
            </a:r>
            <a:r>
              <a:rPr lang="en-US" sz="2000" dirty="0"/>
              <a:t>Developed by Visa, this app helps kids practice sorting, counting, and identifying the value of U.S. coins to earn virtual money. Along the way, Peter Pig (a virtual piggy bank) helps kids learn facts about U.S. currency that are read aloud in a child's voice. </a:t>
            </a:r>
            <a:r>
              <a:rPr lang="en-US" sz="2000" dirty="0" smtClean="0"/>
              <a:t>”</a:t>
            </a:r>
            <a:endParaRPr lang="en-US" sz="2000" dirty="0">
              <a:ea typeface="CreativeFonts1" panose="02000603000000000000" pitchFamily="2" charset="0"/>
            </a:endParaRPr>
          </a:p>
        </p:txBody>
      </p:sp>
      <p:pic>
        <p:nvPicPr>
          <p:cNvPr id="17" name="Picture 1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Math Apps</a:t>
            </a:r>
            <a:endParaRPr lang="en-US" sz="5400" b="1" dirty="0" smtClean="0">
              <a:latin typeface="CreativeFonts1" panose="02000603000000000000" pitchFamily="2" charset="0"/>
              <a:ea typeface="CreativeFonts1" panose="02000603000000000000" pitchFamily="2" charset="0"/>
            </a:endParaRPr>
          </a:p>
        </p:txBody>
      </p:sp>
      <p:pic>
        <p:nvPicPr>
          <p:cNvPr id="12290" name="Picture 2" descr="https://lh3.googleusercontent.com/zDGDy1B0bhvkRsnCYGuWflS2LJBQhKxTg3TYE12LyyKPLxG1ZveitfueURVpqtI302Y=h9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7359" y="17241"/>
            <a:ext cx="2986641" cy="167998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www.uwlax.edu/uploadedImages/Initiatives/It_Makes_Cents/PeterPig.jpg?n=19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5644226"/>
            <a:ext cx="2533649" cy="1242967"/>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www.free-training-tutorial.com/online-math-games-previews/gamepreview201_5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5348257"/>
            <a:ext cx="3429000" cy="153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46543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512074" y="1697227"/>
            <a:ext cx="8155676" cy="4031873"/>
          </a:xfrm>
          <a:prstGeom prst="rect">
            <a:avLst/>
          </a:prstGeom>
          <a:noFill/>
        </p:spPr>
        <p:txBody>
          <a:bodyPr wrap="square" rtlCol="0">
            <a:spAutoFit/>
          </a:bodyPr>
          <a:lstStyle/>
          <a:p>
            <a:r>
              <a:rPr lang="en-US" sz="3600" dirty="0" smtClean="0">
                <a:latin typeface="CreativeFonts1" panose="02000603000000000000" pitchFamily="2" charset="0"/>
                <a:ea typeface="CreativeFonts1" panose="02000603000000000000" pitchFamily="2" charset="0"/>
              </a:rPr>
              <a:t>* Let’s Do Math! - FREE</a:t>
            </a:r>
          </a:p>
          <a:p>
            <a:r>
              <a:rPr lang="en-US" sz="2400" dirty="0" smtClean="0">
                <a:ea typeface="CreativeFonts1" panose="02000603000000000000" pitchFamily="2" charset="0"/>
              </a:rPr>
              <a:t> </a:t>
            </a:r>
            <a:r>
              <a:rPr lang="en-US" sz="2000" dirty="0" smtClean="0">
                <a:latin typeface="CreativeFonts1" panose="02000603000000000000" pitchFamily="2" charset="0"/>
                <a:ea typeface="CreativeFonts1" panose="02000603000000000000" pitchFamily="2" charset="0"/>
              </a:rPr>
              <a:t>&gt;Info from site: “</a:t>
            </a:r>
            <a:r>
              <a:rPr lang="en-US" sz="2000" dirty="0"/>
              <a:t>Keep kids busy for hours with 15 different types of exercises in three categories and 50 word problems that focus on addition and subtraction. The app can be used either as flash cards or as a series of puzzles to teach basic concepts</a:t>
            </a:r>
            <a:r>
              <a:rPr lang="en-US" sz="2000" dirty="0" smtClean="0"/>
              <a:t>.”</a:t>
            </a:r>
          </a:p>
          <a:p>
            <a:endParaRPr lang="en-US" sz="2000" dirty="0" smtClean="0"/>
          </a:p>
          <a:p>
            <a:r>
              <a:rPr lang="en-US" sz="3600" dirty="0" smtClean="0">
                <a:latin typeface="CreativeFonts1" panose="02000603000000000000" pitchFamily="2" charset="0"/>
                <a:ea typeface="CreativeFonts1" panose="02000603000000000000" pitchFamily="2" charset="0"/>
              </a:rPr>
              <a:t>* Thinking Blocks Multiplication - FREE</a:t>
            </a:r>
          </a:p>
          <a:p>
            <a:r>
              <a:rPr lang="en-US" sz="2000" dirty="0">
                <a:latin typeface="CreativeFonts1" panose="02000603000000000000" pitchFamily="2" charset="0"/>
                <a:ea typeface="CreativeFonts1" panose="02000603000000000000" pitchFamily="2" charset="0"/>
              </a:rPr>
              <a:t>&gt;Info from site: </a:t>
            </a:r>
            <a:r>
              <a:rPr lang="en-US" sz="2000" dirty="0" smtClean="0">
                <a:latin typeface="CreativeFonts1" panose="02000603000000000000" pitchFamily="2" charset="0"/>
                <a:ea typeface="CreativeFonts1" panose="02000603000000000000" pitchFamily="2" charset="0"/>
              </a:rPr>
              <a:t>“</a:t>
            </a:r>
            <a:r>
              <a:rPr lang="en-US" sz="2000" dirty="0"/>
              <a:t>Use number blocks to solve multiplication word problems, a strategy supported by Common Core standards. This app introduces kids to six problem solving models, which helps them organize information and visualize number relationships. </a:t>
            </a:r>
            <a:r>
              <a:rPr lang="en-US" sz="2000" dirty="0" smtClean="0"/>
              <a:t>”</a:t>
            </a:r>
            <a:endParaRPr lang="en-US" sz="2000" dirty="0">
              <a:ea typeface="CreativeFonts1" panose="02000603000000000000" pitchFamily="2" charset="0"/>
            </a:endParaRPr>
          </a:p>
        </p:txBody>
      </p:sp>
      <p:pic>
        <p:nvPicPr>
          <p:cNvPr id="17" name="Picture 1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Math Apps</a:t>
            </a:r>
            <a:endParaRPr lang="en-US" sz="5400" b="1" dirty="0" smtClean="0">
              <a:latin typeface="CreativeFonts1" panose="02000603000000000000" pitchFamily="2" charset="0"/>
              <a:ea typeface="CreativeFonts1" panose="02000603000000000000" pitchFamily="2" charset="0"/>
            </a:endParaRPr>
          </a:p>
        </p:txBody>
      </p:sp>
      <p:pic>
        <p:nvPicPr>
          <p:cNvPr id="13314" name="Picture 2" descr="http://a5.mzstatic.com/au/r30/Purple/v4/4b/9a/b1/4b9ab16a-cdc7-ea26-cd3f-6eceed4ecf70/icon175x17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0382"/>
            <a:ext cx="2288275" cy="228827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theworldaccordingtoe.com/.a/6a00e398228361883301b7c6f1b862970b-200w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5400623"/>
            <a:ext cx="1524000" cy="1457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32904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512074" y="1697227"/>
            <a:ext cx="8155676" cy="3108543"/>
          </a:xfrm>
          <a:prstGeom prst="rect">
            <a:avLst/>
          </a:prstGeom>
          <a:noFill/>
        </p:spPr>
        <p:txBody>
          <a:bodyPr wrap="square" rtlCol="0">
            <a:spAutoFit/>
          </a:bodyPr>
          <a:lstStyle/>
          <a:p>
            <a:r>
              <a:rPr lang="en-US" sz="3200" dirty="0" smtClean="0">
                <a:latin typeface="CreativeFonts1" panose="02000603000000000000" pitchFamily="2" charset="0"/>
                <a:ea typeface="CreativeFonts1" panose="02000603000000000000" pitchFamily="2" charset="0"/>
              </a:rPr>
              <a:t>* </a:t>
            </a:r>
            <a:r>
              <a:rPr lang="en-US" sz="3200" dirty="0" err="1" smtClean="0">
                <a:latin typeface="CreativeFonts1" panose="02000603000000000000" pitchFamily="2" charset="0"/>
                <a:ea typeface="CreativeFonts1" panose="02000603000000000000" pitchFamily="2" charset="0"/>
              </a:rPr>
              <a:t>Mathmateer</a:t>
            </a:r>
            <a:r>
              <a:rPr lang="en-US" sz="3200" dirty="0" smtClean="0">
                <a:latin typeface="CreativeFonts1" panose="02000603000000000000" pitchFamily="2" charset="0"/>
                <a:ea typeface="CreativeFonts1" panose="02000603000000000000" pitchFamily="2" charset="0"/>
              </a:rPr>
              <a:t> (Formerly Rocket Math) 99 cents</a:t>
            </a:r>
          </a:p>
          <a:p>
            <a:r>
              <a:rPr lang="en-US" sz="2400" dirty="0" smtClean="0">
                <a:ea typeface="CreativeFonts1" panose="02000603000000000000" pitchFamily="2" charset="0"/>
              </a:rPr>
              <a:t> </a:t>
            </a:r>
            <a:r>
              <a:rPr lang="en-US" sz="2000" dirty="0" smtClean="0">
                <a:latin typeface="CreativeFonts1" panose="02000603000000000000" pitchFamily="2" charset="0"/>
                <a:ea typeface="CreativeFonts1" panose="02000603000000000000" pitchFamily="2" charset="0"/>
              </a:rPr>
              <a:t>&gt;Info from site: “</a:t>
            </a:r>
            <a:r>
              <a:rPr lang="en-US" sz="2000" dirty="0" err="1"/>
              <a:t>Mathmateer</a:t>
            </a:r>
            <a:r>
              <a:rPr lang="en-US" sz="2000" dirty="0"/>
              <a:t>, voted one of the top 10 best apps for </a:t>
            </a:r>
            <a:r>
              <a:rPr lang="en-US" sz="2000" dirty="0">
                <a:hlinkClick r:id="rId3"/>
              </a:rPr>
              <a:t>elementary school</a:t>
            </a:r>
            <a:r>
              <a:rPr lang="en-US" sz="2000" dirty="0"/>
              <a:t> kids by </a:t>
            </a:r>
            <a:r>
              <a:rPr lang="en-US" sz="2000" dirty="0" err="1"/>
              <a:t>Appolicious</a:t>
            </a:r>
            <a:r>
              <a:rPr lang="en-US" sz="2000" dirty="0"/>
              <a:t> (the app directory), appeals to kids' creative side. To build a rocket ship to launch into space, kids must earn money by completing basic math challenges while recognizing patterns and shapes, telling time, and working on fractions and square roots</a:t>
            </a:r>
            <a:r>
              <a:rPr lang="en-US" sz="2000" dirty="0" smtClean="0"/>
              <a:t>.”</a:t>
            </a:r>
          </a:p>
          <a:p>
            <a:r>
              <a:rPr lang="en-US" sz="2000" dirty="0">
                <a:ea typeface="CreativeFonts1" panose="02000603000000000000" pitchFamily="2" charset="0"/>
              </a:rPr>
              <a:t> </a:t>
            </a:r>
            <a:r>
              <a:rPr lang="en-US" sz="2000" dirty="0" smtClean="0">
                <a:latin typeface="CreativeFonts1" panose="02000603000000000000" pitchFamily="2" charset="0"/>
                <a:ea typeface="CreativeFonts1" panose="02000603000000000000" pitchFamily="2" charset="0"/>
              </a:rPr>
              <a:t>&gt; I got mine FREE from Apps Gone Free</a:t>
            </a:r>
          </a:p>
          <a:p>
            <a:r>
              <a:rPr lang="en-US" sz="2000" dirty="0" smtClean="0">
                <a:latin typeface="CreativeFonts1" panose="02000603000000000000" pitchFamily="2" charset="0"/>
                <a:ea typeface="CreativeFonts1" panose="02000603000000000000" pitchFamily="2" charset="0"/>
              </a:rPr>
              <a:t>&gt; Test out the lite version for FREE with limited access to topics</a:t>
            </a:r>
            <a:endParaRPr lang="en-US" sz="2000" dirty="0" smtClean="0"/>
          </a:p>
          <a:p>
            <a:endParaRPr lang="en-US" sz="2000" dirty="0" smtClean="0"/>
          </a:p>
        </p:txBody>
      </p:sp>
      <p:pic>
        <p:nvPicPr>
          <p:cNvPr id="17" name="Picture 16"/>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Math Apps</a:t>
            </a:r>
            <a:endParaRPr lang="en-US" sz="5400" b="1" dirty="0" smtClean="0">
              <a:latin typeface="CreativeFonts1" panose="02000603000000000000" pitchFamily="2" charset="0"/>
              <a:ea typeface="CreativeFonts1" panose="02000603000000000000" pitchFamily="2" charset="0"/>
            </a:endParaRPr>
          </a:p>
        </p:txBody>
      </p:sp>
      <p:pic>
        <p:nvPicPr>
          <p:cNvPr id="14338" name="Picture 2" descr="http://www.technoven.com/wp-content/uploads/2015/12/external_ima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1" y="4527385"/>
            <a:ext cx="2229114" cy="2229114"/>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totallytarget.com/wp-content/uploads/2013/08/free-app2-8-3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522496"/>
            <a:ext cx="6019800" cy="2335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24079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7162800"/>
          </a:xfrm>
          <a:prstGeom prst="rect">
            <a:avLst/>
          </a:prstGeom>
        </p:spPr>
      </p:pic>
      <p:sp>
        <p:nvSpPr>
          <p:cNvPr id="14" name="Rounded Rectangle 13"/>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3" name="TextBox 12"/>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More Math Apps</a:t>
            </a:r>
            <a:endParaRPr lang="en-US" sz="5400" b="1" dirty="0" smtClean="0">
              <a:latin typeface="CreativeFonts1" panose="02000603000000000000" pitchFamily="2" charset="0"/>
              <a:ea typeface="CreativeFonts1" panose="02000603000000000000" pitchFamily="2" charset="0"/>
            </a:endParaRPr>
          </a:p>
        </p:txBody>
      </p:sp>
      <p:sp>
        <p:nvSpPr>
          <p:cNvPr id="15" name="Rounded Rectangle 14"/>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419312" y="5283642"/>
            <a:ext cx="473125" cy="1417146"/>
          </a:xfrm>
          <a:prstGeom prst="rect">
            <a:avLst/>
          </a:prstGeom>
        </p:spPr>
      </p:pic>
      <p:sp>
        <p:nvSpPr>
          <p:cNvPr id="16" name="TextBox 15"/>
          <p:cNvSpPr txBox="1"/>
          <p:nvPr/>
        </p:nvSpPr>
        <p:spPr>
          <a:xfrm>
            <a:off x="520982" y="1906776"/>
            <a:ext cx="8134892" cy="3170099"/>
          </a:xfrm>
          <a:prstGeom prst="rect">
            <a:avLst/>
          </a:prstGeom>
          <a:noFill/>
        </p:spPr>
        <p:txBody>
          <a:bodyPr wrap="square" rtlCol="0">
            <a:spAutoFit/>
          </a:bodyPr>
          <a:lstStyle/>
          <a:p>
            <a:r>
              <a:rPr lang="en-US" sz="4000" dirty="0" smtClean="0">
                <a:latin typeface="CreativeFonts1" panose="02000603000000000000" pitchFamily="2" charset="0"/>
                <a:ea typeface="CreativeFonts1" panose="02000603000000000000" pitchFamily="2" charset="0"/>
              </a:rPr>
              <a:t>&gt;See App List</a:t>
            </a:r>
          </a:p>
          <a:p>
            <a:r>
              <a:rPr lang="en-US" sz="4000" dirty="0" smtClean="0">
                <a:latin typeface="CreativeFonts1" panose="02000603000000000000" pitchFamily="2" charset="0"/>
                <a:ea typeface="CreativeFonts1" panose="02000603000000000000" pitchFamily="2" charset="0"/>
              </a:rPr>
              <a:t>&gt;Math Stations? Literacy Stations?</a:t>
            </a:r>
          </a:p>
          <a:p>
            <a:r>
              <a:rPr lang="en-US" sz="4000" dirty="0" smtClean="0">
                <a:latin typeface="CreativeFonts1" panose="02000603000000000000" pitchFamily="2" charset="0"/>
                <a:ea typeface="CreativeFonts1" panose="02000603000000000000" pitchFamily="2" charset="0"/>
              </a:rPr>
              <a:t>&gt;Differentiate Math Time</a:t>
            </a:r>
          </a:p>
          <a:p>
            <a:r>
              <a:rPr lang="en-US" sz="4000" dirty="0" smtClean="0">
                <a:latin typeface="CreativeFonts1" panose="02000603000000000000" pitchFamily="2" charset="0"/>
                <a:ea typeface="CreativeFonts1" panose="02000603000000000000" pitchFamily="2" charset="0"/>
              </a:rPr>
              <a:t>&gt;Need time to work with a small group for a math intervention?</a:t>
            </a:r>
            <a:endParaRPr lang="en-US" sz="4000" dirty="0">
              <a:latin typeface="CreativeFonts1" panose="02000603000000000000" pitchFamily="2" charset="0"/>
              <a:ea typeface="CreativeFonts1" panose="02000603000000000000" pitchFamily="2" charset="0"/>
            </a:endParaRPr>
          </a:p>
        </p:txBody>
      </p:sp>
      <p:pic>
        <p:nvPicPr>
          <p:cNvPr id="11" name="Picture 10"/>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r="10804" b="7215"/>
          <a:stretch/>
        </p:blipFill>
        <p:spPr>
          <a:xfrm>
            <a:off x="7278670" y="4488764"/>
            <a:ext cx="1900497" cy="2635935"/>
          </a:xfrm>
          <a:prstGeom prst="rect">
            <a:avLst/>
          </a:prstGeom>
        </p:spPr>
      </p:pic>
    </p:spTree>
    <p:extLst>
      <p:ext uri="{BB962C8B-B14F-4D97-AF65-F5344CB8AC3E}">
        <p14:creationId xmlns:p14="http://schemas.microsoft.com/office/powerpoint/2010/main" val="381524565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ounded Rectangle 13"/>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3" name="TextBox 12"/>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Behavior Management</a:t>
            </a:r>
            <a:endParaRPr lang="en-US" sz="5400" b="1" dirty="0" smtClean="0">
              <a:latin typeface="CreativeFonts1" panose="02000603000000000000" pitchFamily="2" charset="0"/>
              <a:ea typeface="CreativeFonts1" panose="02000603000000000000" pitchFamily="2" charset="0"/>
            </a:endParaRPr>
          </a:p>
        </p:txBody>
      </p:sp>
      <p:sp>
        <p:nvSpPr>
          <p:cNvPr id="15" name="Rounded Rectangle 14"/>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419312" y="5283642"/>
            <a:ext cx="473125" cy="1417146"/>
          </a:xfrm>
          <a:prstGeom prst="rect">
            <a:avLst/>
          </a:prstGeom>
        </p:spPr>
      </p:pic>
      <p:sp>
        <p:nvSpPr>
          <p:cNvPr id="16" name="TextBox 15"/>
          <p:cNvSpPr txBox="1"/>
          <p:nvPr/>
        </p:nvSpPr>
        <p:spPr>
          <a:xfrm>
            <a:off x="567280" y="1821863"/>
            <a:ext cx="8119520" cy="4832092"/>
          </a:xfrm>
          <a:prstGeom prst="rect">
            <a:avLst/>
          </a:prstGeom>
          <a:noFill/>
        </p:spPr>
        <p:txBody>
          <a:bodyPr wrap="square" rtlCol="0">
            <a:spAutoFit/>
          </a:bodyPr>
          <a:lstStyle/>
          <a:p>
            <a:r>
              <a:rPr lang="en-US" sz="4400" dirty="0" smtClean="0">
                <a:latin typeface="CreativeFonts1" panose="02000603000000000000" pitchFamily="2" charset="0"/>
                <a:ea typeface="CreativeFonts1" panose="02000603000000000000" pitchFamily="2" charset="0"/>
              </a:rPr>
              <a:t>*Traffic Light! </a:t>
            </a:r>
            <a:r>
              <a:rPr lang="en-US" sz="3200" dirty="0" smtClean="0">
                <a:latin typeface="CreativeFonts1" panose="02000603000000000000" pitchFamily="2" charset="0"/>
                <a:ea typeface="CreativeFonts1" panose="02000603000000000000" pitchFamily="2" charset="0"/>
              </a:rPr>
              <a:t>By Gareth Vaughan- FREE</a:t>
            </a:r>
            <a:endParaRPr lang="en-US" sz="3600" dirty="0">
              <a:latin typeface="CreativeFonts1" panose="02000603000000000000" pitchFamily="2" charset="0"/>
              <a:ea typeface="CreativeFonts1" panose="02000603000000000000" pitchFamily="2" charset="0"/>
            </a:endParaRPr>
          </a:p>
          <a:p>
            <a:r>
              <a:rPr lang="en-US" sz="2800" dirty="0">
                <a:ea typeface="CreativeFonts1" panose="02000603000000000000" pitchFamily="2" charset="0"/>
              </a:rPr>
              <a:t> </a:t>
            </a:r>
            <a:r>
              <a:rPr lang="en-US" sz="2400" dirty="0" smtClean="0">
                <a:latin typeface="CreativeFonts1" panose="02000603000000000000" pitchFamily="2" charset="0"/>
                <a:ea typeface="CreativeFonts1" panose="02000603000000000000" pitchFamily="2" charset="0"/>
              </a:rPr>
              <a:t>&gt;  </a:t>
            </a:r>
            <a:r>
              <a:rPr lang="en-US" sz="2000" dirty="0" smtClean="0">
                <a:ea typeface="CreativeFonts1" panose="02000603000000000000" pitchFamily="2" charset="0"/>
              </a:rPr>
              <a:t>Tap ‘</a:t>
            </a:r>
            <a:r>
              <a:rPr lang="en-US" sz="2000" dirty="0" err="1" smtClean="0">
                <a:ea typeface="CreativeFonts1" panose="02000603000000000000" pitchFamily="2" charset="0"/>
              </a:rPr>
              <a:t>i</a:t>
            </a:r>
            <a:r>
              <a:rPr lang="en-US" sz="2000" dirty="0" smtClean="0">
                <a:ea typeface="CreativeFonts1" panose="02000603000000000000" pitchFamily="2" charset="0"/>
              </a:rPr>
              <a:t>’, change it to manual, &amp; choose your light</a:t>
            </a:r>
            <a:endParaRPr lang="en-US" sz="2000" dirty="0">
              <a:ea typeface="CreativeFonts1" panose="02000603000000000000" pitchFamily="2" charset="0"/>
            </a:endParaRPr>
          </a:p>
          <a:p>
            <a:r>
              <a:rPr lang="en-US" sz="2400" dirty="0">
                <a:latin typeface="CreativeFonts1" panose="02000603000000000000" pitchFamily="2" charset="0"/>
                <a:ea typeface="CreativeFonts1" panose="02000603000000000000" pitchFamily="2" charset="0"/>
              </a:rPr>
              <a:t> &gt; </a:t>
            </a:r>
            <a:r>
              <a:rPr lang="en-US" sz="2000" dirty="0" smtClean="0">
                <a:ea typeface="CreativeFonts1" panose="02000603000000000000" pitchFamily="2" charset="0"/>
              </a:rPr>
              <a:t>I use it at my desk and during reading groups</a:t>
            </a:r>
          </a:p>
          <a:p>
            <a:r>
              <a:rPr lang="en-US" sz="2400" dirty="0" smtClean="0">
                <a:latin typeface="CreativeFonts1" panose="02000603000000000000" pitchFamily="2" charset="0"/>
                <a:ea typeface="CreativeFonts1" panose="02000603000000000000" pitchFamily="2" charset="0"/>
              </a:rPr>
              <a:t>        &gt; </a:t>
            </a:r>
            <a:r>
              <a:rPr lang="en-US" sz="2000" dirty="0" smtClean="0">
                <a:ea typeface="CreativeFonts1" panose="02000603000000000000" pitchFamily="2" charset="0"/>
              </a:rPr>
              <a:t>I use red to mean ‘no interrupting’/’not open for questions’, yellow</a:t>
            </a:r>
          </a:p>
          <a:p>
            <a:r>
              <a:rPr lang="en-US" sz="2000" dirty="0">
                <a:ea typeface="CreativeFonts1" panose="02000603000000000000" pitchFamily="2" charset="0"/>
              </a:rPr>
              <a:t> </a:t>
            </a:r>
            <a:r>
              <a:rPr lang="en-US" sz="2000" dirty="0" smtClean="0">
                <a:ea typeface="CreativeFonts1" panose="02000603000000000000" pitchFamily="2" charset="0"/>
              </a:rPr>
              <a:t>                  as you may wait in line, green for go ahead and ask- no line</a:t>
            </a:r>
            <a:endParaRPr lang="en-US" sz="3200" dirty="0">
              <a:ea typeface="CreativeFonts1" panose="02000603000000000000" pitchFamily="2" charset="0"/>
            </a:endParaRPr>
          </a:p>
          <a:p>
            <a:r>
              <a:rPr lang="en-US" sz="4400" dirty="0" smtClean="0">
                <a:latin typeface="CreativeFonts1" panose="02000603000000000000" pitchFamily="2" charset="0"/>
                <a:ea typeface="CreativeFonts1" panose="02000603000000000000" pitchFamily="2" charset="0"/>
              </a:rPr>
              <a:t>*Too Noisy- </a:t>
            </a:r>
            <a:r>
              <a:rPr lang="en-US" sz="3600" dirty="0" smtClean="0">
                <a:latin typeface="CreativeFonts1" panose="02000603000000000000" pitchFamily="2" charset="0"/>
                <a:ea typeface="CreativeFonts1" panose="02000603000000000000" pitchFamily="2" charset="0"/>
              </a:rPr>
              <a:t>FREE or $3.99</a:t>
            </a:r>
            <a:endParaRPr lang="en-US" sz="2800" dirty="0">
              <a:latin typeface="CreativeFonts1" panose="02000603000000000000" pitchFamily="2" charset="0"/>
              <a:ea typeface="CreativeFonts1" panose="02000603000000000000" pitchFamily="2" charset="0"/>
            </a:endParaRPr>
          </a:p>
          <a:p>
            <a:r>
              <a:rPr lang="en-US" sz="3200" dirty="0" smtClean="0">
                <a:latin typeface="CreativeFonts1" panose="02000603000000000000" pitchFamily="2" charset="0"/>
                <a:ea typeface="CreativeFonts1" panose="02000603000000000000" pitchFamily="2" charset="0"/>
              </a:rPr>
              <a:t>&gt; </a:t>
            </a:r>
            <a:r>
              <a:rPr lang="en-US" sz="2000" dirty="0" smtClean="0">
                <a:ea typeface="CreativeFonts1" panose="02000603000000000000" pitchFamily="2" charset="0"/>
              </a:rPr>
              <a:t>Set the sensitivity of the sound sensor, if the students get too loud the smiley face gets sad</a:t>
            </a:r>
          </a:p>
          <a:p>
            <a:endParaRPr lang="en-US" sz="2000" dirty="0">
              <a:ea typeface="CreativeFonts1" panose="02000603000000000000" pitchFamily="2" charset="0"/>
            </a:endParaRPr>
          </a:p>
          <a:p>
            <a:endParaRPr lang="en-US" sz="4000" dirty="0">
              <a:ea typeface="CreativeFonts1" panose="02000603000000000000" pitchFamily="2" charset="0"/>
            </a:endParaRPr>
          </a:p>
        </p:txBody>
      </p:sp>
      <p:pic>
        <p:nvPicPr>
          <p:cNvPr id="11" name="Picture 10"/>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pic>
        <p:nvPicPr>
          <p:cNvPr id="1026" name="Picture 2" descr="iPhone Screenshot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04" y="1905000"/>
            <a:ext cx="772733"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3.mzstatic.com/r30/Purple7/v4/88/ef/27/88ef27c7-2cee-fd58-00e8-fbc804065a5b/screen960x960.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5130016"/>
            <a:ext cx="3105397" cy="1423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66327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578166" y="1889751"/>
            <a:ext cx="8108634" cy="4185761"/>
          </a:xfrm>
          <a:prstGeom prst="rect">
            <a:avLst/>
          </a:prstGeom>
          <a:noFill/>
        </p:spPr>
        <p:txBody>
          <a:bodyPr wrap="square" rtlCol="0">
            <a:spAutoFit/>
          </a:bodyPr>
          <a:lstStyle/>
          <a:p>
            <a:r>
              <a:rPr lang="en-US" sz="4000" dirty="0" smtClean="0">
                <a:latin typeface="CreativeFonts1" panose="02000603000000000000" pitchFamily="2" charset="0"/>
                <a:ea typeface="CreativeFonts1" panose="02000603000000000000" pitchFamily="2" charset="0"/>
              </a:rPr>
              <a:t>*</a:t>
            </a:r>
            <a:r>
              <a:rPr lang="en-US" sz="4000" dirty="0" err="1" smtClean="0">
                <a:latin typeface="CreativeFonts1" panose="02000603000000000000" pitchFamily="2" charset="0"/>
                <a:ea typeface="CreativeFonts1" panose="02000603000000000000" pitchFamily="2" charset="0"/>
              </a:rPr>
              <a:t>GroovyGrader</a:t>
            </a:r>
            <a:r>
              <a:rPr lang="en-US" sz="3600" dirty="0" smtClean="0">
                <a:latin typeface="CreativeFonts1" panose="02000603000000000000" pitchFamily="2" charset="0"/>
                <a:ea typeface="CreativeFonts1" panose="02000603000000000000" pitchFamily="2" charset="0"/>
              </a:rPr>
              <a:t> </a:t>
            </a:r>
            <a:r>
              <a:rPr lang="en-US" sz="2400" dirty="0" smtClean="0">
                <a:latin typeface="CreativeFonts1" panose="02000603000000000000" pitchFamily="2" charset="0"/>
                <a:ea typeface="CreativeFonts1" panose="02000603000000000000" pitchFamily="2" charset="0"/>
              </a:rPr>
              <a:t>By </a:t>
            </a:r>
            <a:r>
              <a:rPr lang="en-US" sz="2400" dirty="0" err="1" smtClean="0">
                <a:latin typeface="CreativeFonts1" panose="02000603000000000000" pitchFamily="2" charset="0"/>
                <a:ea typeface="CreativeFonts1" panose="02000603000000000000" pitchFamily="2" charset="0"/>
              </a:rPr>
              <a:t>Dryrain</a:t>
            </a:r>
            <a:r>
              <a:rPr lang="en-US" sz="2400" dirty="0" smtClean="0">
                <a:latin typeface="CreativeFonts1" panose="02000603000000000000" pitchFamily="2" charset="0"/>
                <a:ea typeface="CreativeFonts1" panose="02000603000000000000" pitchFamily="2" charset="0"/>
              </a:rPr>
              <a:t> Technologies- FREE</a:t>
            </a:r>
            <a:endParaRPr lang="en-US" sz="2800" dirty="0">
              <a:latin typeface="CreativeFonts1" panose="02000603000000000000" pitchFamily="2" charset="0"/>
              <a:ea typeface="CreativeFonts1" panose="02000603000000000000" pitchFamily="2" charset="0"/>
            </a:endParaRPr>
          </a:p>
          <a:p>
            <a:r>
              <a:rPr lang="en-US" sz="2400" dirty="0">
                <a:ea typeface="CreativeFonts1" panose="02000603000000000000" pitchFamily="2" charset="0"/>
              </a:rPr>
              <a:t> </a:t>
            </a:r>
            <a:r>
              <a:rPr lang="en-US" sz="2000" dirty="0">
                <a:latin typeface="CreativeFonts1" panose="02000603000000000000" pitchFamily="2" charset="0"/>
                <a:ea typeface="CreativeFonts1" panose="02000603000000000000" pitchFamily="2" charset="0"/>
              </a:rPr>
              <a:t>&gt;  </a:t>
            </a:r>
            <a:r>
              <a:rPr lang="en-US" dirty="0" smtClean="0">
                <a:ea typeface="CreativeFonts1" panose="02000603000000000000" pitchFamily="2" charset="0"/>
              </a:rPr>
              <a:t>It’s a slide grader!</a:t>
            </a:r>
            <a:endParaRPr lang="en-US" dirty="0">
              <a:ea typeface="CreativeFonts1" panose="02000603000000000000" pitchFamily="2" charset="0"/>
            </a:endParaRPr>
          </a:p>
          <a:p>
            <a:r>
              <a:rPr lang="en-US" sz="2000" dirty="0">
                <a:latin typeface="CreativeFonts1" panose="02000603000000000000" pitchFamily="2" charset="0"/>
                <a:ea typeface="CreativeFonts1" panose="02000603000000000000" pitchFamily="2" charset="0"/>
              </a:rPr>
              <a:t> &gt; </a:t>
            </a:r>
            <a:r>
              <a:rPr lang="en-US" dirty="0" smtClean="0">
                <a:ea typeface="CreativeFonts1" panose="02000603000000000000" pitchFamily="2" charset="0"/>
              </a:rPr>
              <a:t>No more worrying about forgetting or loosing your slide grader</a:t>
            </a:r>
          </a:p>
          <a:p>
            <a:endParaRPr lang="en-US" sz="1400" dirty="0">
              <a:ea typeface="CreativeFonts1" panose="02000603000000000000" pitchFamily="2" charset="0"/>
            </a:endParaRPr>
          </a:p>
          <a:p>
            <a:r>
              <a:rPr lang="en-US" sz="4000" dirty="0" smtClean="0">
                <a:latin typeface="CreativeFonts1" panose="02000603000000000000" pitchFamily="2" charset="0"/>
                <a:ea typeface="CreativeFonts1" panose="02000603000000000000" pitchFamily="2" charset="0"/>
              </a:rPr>
              <a:t>*Running Record Calculator</a:t>
            </a:r>
            <a:r>
              <a:rPr lang="en-US" sz="2400" dirty="0" smtClean="0">
                <a:latin typeface="CreativeFonts1" panose="02000603000000000000" pitchFamily="2" charset="0"/>
                <a:ea typeface="CreativeFonts1" panose="02000603000000000000" pitchFamily="2" charset="0"/>
              </a:rPr>
              <a:t>- FREE or $</a:t>
            </a:r>
            <a:endParaRPr lang="en-US" sz="2400" dirty="0">
              <a:latin typeface="CreativeFonts1" panose="02000603000000000000" pitchFamily="2" charset="0"/>
              <a:ea typeface="CreativeFonts1" panose="02000603000000000000" pitchFamily="2" charset="0"/>
            </a:endParaRPr>
          </a:p>
          <a:p>
            <a:r>
              <a:rPr lang="en-US" sz="2800" dirty="0" smtClean="0">
                <a:latin typeface="CreativeFonts1" panose="02000603000000000000" pitchFamily="2" charset="0"/>
                <a:ea typeface="CreativeFonts1" panose="02000603000000000000" pitchFamily="2" charset="0"/>
              </a:rPr>
              <a:t>&gt; </a:t>
            </a:r>
            <a:r>
              <a:rPr lang="en-US" sz="2000" dirty="0" smtClean="0">
                <a:ea typeface="CreativeFonts1" panose="02000603000000000000" pitchFamily="2" charset="0"/>
              </a:rPr>
              <a:t>Get the paid version to record student voices and save data</a:t>
            </a:r>
          </a:p>
          <a:p>
            <a:r>
              <a:rPr lang="en-US" sz="2800" dirty="0" smtClean="0">
                <a:latin typeface="CreativeFonts1" panose="02000603000000000000" pitchFamily="2" charset="0"/>
                <a:ea typeface="CreativeFonts1" panose="02000603000000000000" pitchFamily="2" charset="0"/>
              </a:rPr>
              <a:t>&gt; </a:t>
            </a:r>
            <a:r>
              <a:rPr lang="en-US" sz="2000" dirty="0" smtClean="0">
                <a:ea typeface="CreativeFonts1" panose="02000603000000000000" pitchFamily="2" charset="0"/>
              </a:rPr>
              <a:t>Comes with a timer you can set for 1 minute or more</a:t>
            </a:r>
          </a:p>
          <a:p>
            <a:r>
              <a:rPr lang="en-US" sz="2800" dirty="0" smtClean="0">
                <a:latin typeface="CreativeFonts1" panose="02000603000000000000" pitchFamily="2" charset="0"/>
                <a:ea typeface="CreativeFonts1" panose="02000603000000000000" pitchFamily="2" charset="0"/>
              </a:rPr>
              <a:t>&gt; </a:t>
            </a:r>
            <a:r>
              <a:rPr lang="en-US" sz="2000" dirty="0" smtClean="0">
                <a:ea typeface="CreativeFonts1" panose="02000603000000000000" pitchFamily="2" charset="0"/>
              </a:rPr>
              <a:t>Enter the words read, words missed, &amp; words self corrected</a:t>
            </a:r>
          </a:p>
          <a:p>
            <a:r>
              <a:rPr lang="en-US" sz="2800" dirty="0">
                <a:latin typeface="CreativeFonts1" panose="02000603000000000000" pitchFamily="2" charset="0"/>
                <a:ea typeface="CreativeFonts1" panose="02000603000000000000" pitchFamily="2" charset="0"/>
              </a:rPr>
              <a:t>&gt; </a:t>
            </a:r>
            <a:r>
              <a:rPr lang="en-US" sz="2000" dirty="0" smtClean="0">
                <a:ea typeface="CreativeFonts1" panose="02000603000000000000" pitchFamily="2" charset="0"/>
              </a:rPr>
              <a:t>It will give you a WPM read and their % of accuracy</a:t>
            </a:r>
          </a:p>
          <a:p>
            <a:endParaRPr lang="en-US" sz="1400" dirty="0">
              <a:ea typeface="CreativeFonts1" panose="02000603000000000000" pitchFamily="2" charset="0"/>
            </a:endParaRPr>
          </a:p>
        </p:txBody>
      </p:sp>
      <p:pic>
        <p:nvPicPr>
          <p:cNvPr id="17" name="Picture 1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Teacher Resources</a:t>
            </a:r>
            <a:endParaRPr lang="en-US" sz="5400" b="1" dirty="0" smtClean="0">
              <a:latin typeface="CreativeFonts1" panose="02000603000000000000" pitchFamily="2" charset="0"/>
              <a:ea typeface="CreativeFonts1" panose="02000603000000000000" pitchFamily="2"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750" y="4191001"/>
            <a:ext cx="2000250" cy="2667000"/>
          </a:xfrm>
          <a:prstGeom prst="rect">
            <a:avLst/>
          </a:prstGeom>
        </p:spPr>
      </p:pic>
    </p:spTree>
    <p:extLst>
      <p:ext uri="{BB962C8B-B14F-4D97-AF65-F5344CB8AC3E}">
        <p14:creationId xmlns:p14="http://schemas.microsoft.com/office/powerpoint/2010/main" val="380913165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567280" y="1707594"/>
            <a:ext cx="7605235" cy="4401205"/>
          </a:xfrm>
          <a:prstGeom prst="rect">
            <a:avLst/>
          </a:prstGeom>
          <a:noFill/>
        </p:spPr>
        <p:txBody>
          <a:bodyPr wrap="square" rtlCol="0">
            <a:spAutoFit/>
          </a:bodyPr>
          <a:lstStyle/>
          <a:p>
            <a:r>
              <a:rPr lang="en-US" sz="4000" dirty="0" smtClean="0">
                <a:latin typeface="CreativeFonts1" panose="02000603000000000000" pitchFamily="2" charset="0"/>
                <a:ea typeface="CreativeFonts1" panose="02000603000000000000" pitchFamily="2" charset="0"/>
              </a:rPr>
              <a:t>*</a:t>
            </a:r>
            <a:r>
              <a:rPr lang="en-US" sz="4000" dirty="0" err="1" smtClean="0">
                <a:latin typeface="CreativeFonts1" panose="02000603000000000000" pitchFamily="2" charset="0"/>
                <a:ea typeface="CreativeFonts1" panose="02000603000000000000" pitchFamily="2" charset="0"/>
              </a:rPr>
              <a:t>Zaner-Bosser</a:t>
            </a:r>
            <a:r>
              <a:rPr lang="en-US" sz="4000" dirty="0" smtClean="0">
                <a:latin typeface="CreativeFonts1" panose="02000603000000000000" pitchFamily="2" charset="0"/>
                <a:ea typeface="CreativeFonts1" panose="02000603000000000000" pitchFamily="2" charset="0"/>
              </a:rPr>
              <a:t>- $1.99</a:t>
            </a:r>
          </a:p>
          <a:p>
            <a:endParaRPr lang="en-US" sz="4000" dirty="0" smtClean="0">
              <a:latin typeface="CreativeFonts1" panose="02000603000000000000" pitchFamily="2" charset="0"/>
              <a:ea typeface="CreativeFonts1" panose="02000603000000000000" pitchFamily="2" charset="0"/>
            </a:endParaRPr>
          </a:p>
          <a:p>
            <a:endParaRPr lang="en-US" sz="4000" dirty="0">
              <a:latin typeface="CreativeFonts1" panose="02000603000000000000" pitchFamily="2" charset="0"/>
              <a:ea typeface="CreativeFonts1" panose="02000603000000000000" pitchFamily="2" charset="0"/>
            </a:endParaRPr>
          </a:p>
          <a:p>
            <a:r>
              <a:rPr lang="en-US" sz="4000" dirty="0" smtClean="0">
                <a:latin typeface="CreativeFonts1" panose="02000603000000000000" pitchFamily="2" charset="0"/>
                <a:ea typeface="CreativeFonts1" panose="02000603000000000000" pitchFamily="2" charset="0"/>
              </a:rPr>
              <a:t>*Cursive Writing- FREE</a:t>
            </a:r>
          </a:p>
          <a:p>
            <a:endParaRPr lang="en-US" sz="4000" dirty="0">
              <a:latin typeface="CreativeFonts1" panose="02000603000000000000" pitchFamily="2" charset="0"/>
              <a:ea typeface="CreativeFonts1" panose="02000603000000000000" pitchFamily="2" charset="0"/>
            </a:endParaRPr>
          </a:p>
          <a:p>
            <a:endParaRPr lang="en-US" sz="4000" dirty="0" smtClean="0">
              <a:latin typeface="CreativeFonts1" panose="02000603000000000000" pitchFamily="2" charset="0"/>
              <a:ea typeface="CreativeFonts1" panose="02000603000000000000" pitchFamily="2" charset="0"/>
            </a:endParaRPr>
          </a:p>
          <a:p>
            <a:r>
              <a:rPr lang="en-US" sz="4000" dirty="0" smtClean="0">
                <a:latin typeface="CreativeFonts1" panose="02000603000000000000" pitchFamily="2" charset="0"/>
                <a:ea typeface="CreativeFonts1" panose="02000603000000000000" pitchFamily="2" charset="0"/>
              </a:rPr>
              <a:t>* ABC Cursive Writing FREE Lite</a:t>
            </a:r>
          </a:p>
        </p:txBody>
      </p:sp>
      <p:pic>
        <p:nvPicPr>
          <p:cNvPr id="17" name="Picture 1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Handwriting-Cursive</a:t>
            </a:r>
            <a:endParaRPr lang="en-US" sz="5400" b="1" dirty="0" smtClean="0">
              <a:latin typeface="CreativeFonts1" panose="02000603000000000000" pitchFamily="2" charset="0"/>
              <a:ea typeface="CreativeFonts1" panose="02000603000000000000" pitchFamily="2" charset="0"/>
            </a:endParaRPr>
          </a:p>
        </p:txBody>
      </p:sp>
      <p:pic>
        <p:nvPicPr>
          <p:cNvPr id="5122" name="Picture 2" descr="cursive writing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029269"/>
            <a:ext cx="16764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rsive writing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3391469"/>
            <a:ext cx="1385219" cy="194433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rsive writing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56639" y="4630238"/>
            <a:ext cx="1573592"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17332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567280" y="1906777"/>
            <a:ext cx="7605235" cy="707886"/>
          </a:xfrm>
          <a:prstGeom prst="rect">
            <a:avLst/>
          </a:prstGeom>
          <a:noFill/>
        </p:spPr>
        <p:txBody>
          <a:bodyPr wrap="square" rtlCol="0">
            <a:spAutoFit/>
          </a:bodyPr>
          <a:lstStyle/>
          <a:p>
            <a:r>
              <a:rPr lang="en-US" sz="4000" dirty="0" smtClean="0">
                <a:latin typeface="CreativeFonts1" panose="02000603000000000000" pitchFamily="2" charset="0"/>
                <a:ea typeface="CreativeFonts1" panose="02000603000000000000" pitchFamily="2" charset="0"/>
              </a:rPr>
              <a:t>*Handwriting Worksheets- FREE</a:t>
            </a:r>
            <a:endParaRPr lang="en-US" sz="4000" dirty="0">
              <a:latin typeface="CreativeFonts1" panose="02000603000000000000" pitchFamily="2" charset="0"/>
              <a:ea typeface="CreativeFonts1" panose="02000603000000000000" pitchFamily="2" charset="0"/>
            </a:endParaRPr>
          </a:p>
        </p:txBody>
      </p:sp>
      <p:pic>
        <p:nvPicPr>
          <p:cNvPr id="17" name="Picture 1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Handwriting-Cursive</a:t>
            </a:r>
            <a:endParaRPr lang="en-US" sz="5400" b="1" dirty="0" smtClean="0">
              <a:latin typeface="CreativeFonts1" panose="02000603000000000000" pitchFamily="2" charset="0"/>
              <a:ea typeface="CreativeFonts1" panose="02000603000000000000" pitchFamily="2" charset="0"/>
            </a:endParaRPr>
          </a:p>
        </p:txBody>
      </p:sp>
      <p:pic>
        <p:nvPicPr>
          <p:cNvPr id="5128" name="Picture 8" descr="cursive writing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590779"/>
            <a:ext cx="2874817" cy="3929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92203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567280" y="1906777"/>
            <a:ext cx="7890920" cy="7478970"/>
          </a:xfrm>
          <a:prstGeom prst="rect">
            <a:avLst/>
          </a:prstGeom>
          <a:noFill/>
        </p:spPr>
        <p:txBody>
          <a:bodyPr wrap="square" rtlCol="0">
            <a:spAutoFit/>
          </a:bodyPr>
          <a:lstStyle/>
          <a:p>
            <a:r>
              <a:rPr lang="en-US" sz="4000" dirty="0" smtClean="0">
                <a:latin typeface="CreativeFonts1" panose="02000603000000000000" pitchFamily="2" charset="0"/>
                <a:ea typeface="CreativeFonts1" panose="02000603000000000000" pitchFamily="2" charset="0"/>
              </a:rPr>
              <a:t>*ABC Letter Tracing Alphabet-FREE</a:t>
            </a:r>
          </a:p>
          <a:p>
            <a:endParaRPr lang="en-US" sz="4000" dirty="0">
              <a:latin typeface="CreativeFonts1" panose="02000603000000000000" pitchFamily="2" charset="0"/>
              <a:ea typeface="CreativeFonts1" panose="02000603000000000000" pitchFamily="2" charset="0"/>
            </a:endParaRPr>
          </a:p>
          <a:p>
            <a:endParaRPr lang="en-US" sz="4000" dirty="0" smtClean="0">
              <a:latin typeface="CreativeFonts1" panose="02000603000000000000" pitchFamily="2" charset="0"/>
              <a:ea typeface="CreativeFonts1" panose="02000603000000000000" pitchFamily="2" charset="0"/>
            </a:endParaRPr>
          </a:p>
          <a:p>
            <a:endParaRPr lang="en-US" sz="4000" dirty="0">
              <a:latin typeface="CreativeFonts1" panose="02000603000000000000" pitchFamily="2" charset="0"/>
              <a:ea typeface="CreativeFonts1" panose="02000603000000000000" pitchFamily="2" charset="0"/>
            </a:endParaRPr>
          </a:p>
          <a:p>
            <a:r>
              <a:rPr lang="en-US" sz="4000" dirty="0" smtClean="0">
                <a:latin typeface="CreativeFonts1" panose="02000603000000000000" pitchFamily="2" charset="0"/>
                <a:ea typeface="CreativeFonts1" panose="02000603000000000000" pitchFamily="2" charset="0"/>
              </a:rPr>
              <a:t>&gt;See “More Apps List” for more handwriting apps</a:t>
            </a:r>
          </a:p>
          <a:p>
            <a:r>
              <a:rPr lang="en-US" sz="4000" dirty="0" smtClean="0">
                <a:latin typeface="CreativeFonts1" panose="02000603000000000000" pitchFamily="2" charset="0"/>
                <a:ea typeface="CreativeFonts1" panose="02000603000000000000" pitchFamily="2" charset="0"/>
              </a:rPr>
              <a:t>&gt;Also check out ‘art apps’</a:t>
            </a:r>
          </a:p>
          <a:p>
            <a:endParaRPr lang="en-US" sz="4000" dirty="0">
              <a:latin typeface="CreativeFonts1" panose="02000603000000000000" pitchFamily="2" charset="0"/>
              <a:ea typeface="CreativeFonts1" panose="02000603000000000000" pitchFamily="2" charset="0"/>
            </a:endParaRPr>
          </a:p>
          <a:p>
            <a:endParaRPr lang="en-US" sz="4000" dirty="0" smtClean="0">
              <a:latin typeface="CreativeFonts1" panose="02000603000000000000" pitchFamily="2" charset="0"/>
              <a:ea typeface="CreativeFonts1" panose="02000603000000000000" pitchFamily="2" charset="0"/>
            </a:endParaRPr>
          </a:p>
          <a:p>
            <a:endParaRPr lang="en-US" sz="4000" dirty="0">
              <a:latin typeface="CreativeFonts1" panose="02000603000000000000" pitchFamily="2" charset="0"/>
              <a:ea typeface="CreativeFonts1" panose="02000603000000000000" pitchFamily="2" charset="0"/>
            </a:endParaRPr>
          </a:p>
          <a:p>
            <a:endParaRPr lang="en-US" sz="4000" dirty="0" smtClean="0">
              <a:latin typeface="CreativeFonts1" panose="02000603000000000000" pitchFamily="2" charset="0"/>
              <a:ea typeface="CreativeFonts1" panose="02000603000000000000" pitchFamily="2" charset="0"/>
            </a:endParaRPr>
          </a:p>
          <a:p>
            <a:endParaRPr lang="en-US" sz="4000" dirty="0">
              <a:latin typeface="CreativeFonts1" panose="02000603000000000000" pitchFamily="2" charset="0"/>
              <a:ea typeface="CreativeFonts1" panose="02000603000000000000" pitchFamily="2" charset="0"/>
            </a:endParaRPr>
          </a:p>
        </p:txBody>
      </p:sp>
      <p:pic>
        <p:nvPicPr>
          <p:cNvPr id="17" name="Picture 1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Handwriting -  Print</a:t>
            </a:r>
            <a:endParaRPr lang="en-US" sz="5400" b="1" dirty="0" smtClean="0">
              <a:latin typeface="CreativeFonts1" panose="02000603000000000000" pitchFamily="2" charset="0"/>
              <a:ea typeface="CreativeFonts1" panose="02000603000000000000" pitchFamily="2" charset="0"/>
            </a:endParaRPr>
          </a:p>
        </p:txBody>
      </p:sp>
      <p:pic>
        <p:nvPicPr>
          <p:cNvPr id="15362" name="Picture 2" descr="https://usercontent2.hubstatic.com/9827171_f2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526" y="2652763"/>
            <a:ext cx="2476500" cy="178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58077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9" name="Rounded Rectangle 8"/>
          <p:cNvSpPr/>
          <p:nvPr/>
        </p:nvSpPr>
        <p:spPr>
          <a:xfrm>
            <a:off x="762000" y="2057400"/>
            <a:ext cx="7543800" cy="45720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990600" y="520868"/>
            <a:ext cx="70104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Teacher Must Use</a:t>
            </a:r>
            <a:endParaRPr lang="en-US" sz="6000" dirty="0">
              <a:latin typeface="CreativeFonts1" panose="02000603000000000000" pitchFamily="2" charset="0"/>
              <a:ea typeface="CreativeFonts1" panose="02000603000000000000" pitchFamily="2" charset="0"/>
            </a:endParaRPr>
          </a:p>
        </p:txBody>
      </p:sp>
      <p:sp>
        <p:nvSpPr>
          <p:cNvPr id="11" name="TextBox 10"/>
          <p:cNvSpPr txBox="1"/>
          <p:nvPr/>
        </p:nvSpPr>
        <p:spPr>
          <a:xfrm>
            <a:off x="838200" y="2286000"/>
            <a:ext cx="7543800" cy="7663636"/>
          </a:xfrm>
          <a:prstGeom prst="rect">
            <a:avLst/>
          </a:prstGeom>
          <a:noFill/>
        </p:spPr>
        <p:txBody>
          <a:bodyPr wrap="square" rtlCol="0">
            <a:spAutoFit/>
          </a:bodyPr>
          <a:lstStyle/>
          <a:p>
            <a:r>
              <a:rPr lang="en-US" sz="3600" dirty="0" smtClean="0">
                <a:latin typeface="Arial Rounded MT Bold" panose="020F0704030504030204" pitchFamily="34" charset="0"/>
                <a:ea typeface="CreativeFonts1" panose="02000603000000000000" pitchFamily="2" charset="0"/>
              </a:rPr>
              <a:t>Teacher’s Pay Teachers</a:t>
            </a:r>
          </a:p>
          <a:p>
            <a:r>
              <a:rPr lang="en-US" sz="3600" dirty="0" smtClean="0">
                <a:latin typeface="Arial Rounded MT Bold" panose="020F0704030504030204" pitchFamily="34" charset="0"/>
                <a:ea typeface="CreativeFonts1" panose="02000603000000000000" pitchFamily="2" charset="0"/>
                <a:hlinkClick r:id="rId3"/>
              </a:rPr>
              <a:t>www.teacherspayteachers.com</a:t>
            </a:r>
            <a:endParaRPr lang="en-US" sz="3600" dirty="0" smtClean="0">
              <a:latin typeface="Arial Rounded MT Bold" panose="020F0704030504030204" pitchFamily="34" charset="0"/>
              <a:ea typeface="CreativeFonts1" panose="02000603000000000000" pitchFamily="2" charset="0"/>
            </a:endParaRPr>
          </a:p>
          <a:p>
            <a:endParaRPr lang="en-US" sz="2800" dirty="0">
              <a:latin typeface="Arial Rounded MT Bold" panose="020F0704030504030204" pitchFamily="34" charset="0"/>
              <a:ea typeface="CreativeFonts1" panose="02000603000000000000" pitchFamily="2" charset="0"/>
            </a:endParaRPr>
          </a:p>
          <a:p>
            <a:r>
              <a:rPr lang="en-US" sz="3200" dirty="0">
                <a:latin typeface="Arial Rounded MT Bold" panose="020F0704030504030204" pitchFamily="34" charset="0"/>
                <a:ea typeface="CreativeFonts1" panose="02000603000000000000" pitchFamily="2" charset="0"/>
              </a:rPr>
              <a:t>Free Fonts</a:t>
            </a:r>
          </a:p>
          <a:p>
            <a:r>
              <a:rPr lang="en-US" sz="3200" dirty="0">
                <a:latin typeface="Arial Rounded MT Bold" panose="020F0704030504030204" pitchFamily="34" charset="0"/>
                <a:ea typeface="CreativeFonts1" panose="02000603000000000000" pitchFamily="2" charset="0"/>
                <a:hlinkClick r:id="rId4"/>
              </a:rPr>
              <a:t>www.fontspace.com</a:t>
            </a:r>
            <a:endParaRPr lang="en-US" sz="3200" dirty="0">
              <a:latin typeface="Arial Rounded MT Bold" panose="020F0704030504030204" pitchFamily="34" charset="0"/>
              <a:ea typeface="CreativeFonts1" panose="02000603000000000000" pitchFamily="2" charset="0"/>
            </a:endParaRPr>
          </a:p>
          <a:p>
            <a:endParaRPr lang="en-US" sz="3200" dirty="0" smtClean="0">
              <a:latin typeface="Arial Rounded MT Bold" panose="020F0704030504030204" pitchFamily="34" charset="0"/>
              <a:ea typeface="CreativeFonts1" panose="02000603000000000000" pitchFamily="2" charset="0"/>
            </a:endParaRPr>
          </a:p>
          <a:p>
            <a:r>
              <a:rPr lang="en-US" sz="3200" dirty="0" smtClean="0">
                <a:latin typeface="Arial Rounded MT Bold" panose="020F0704030504030204" pitchFamily="34" charset="0"/>
                <a:ea typeface="CreativeFonts1" panose="02000603000000000000" pitchFamily="2" charset="0"/>
              </a:rPr>
              <a:t>Donor’s Choose</a:t>
            </a:r>
          </a:p>
          <a:p>
            <a:r>
              <a:rPr lang="en-US" sz="3200" dirty="0" smtClean="0">
                <a:latin typeface="Arial Rounded MT Bold" panose="020F0704030504030204" pitchFamily="34" charset="0"/>
                <a:ea typeface="CreativeFonts1" panose="02000603000000000000" pitchFamily="2" charset="0"/>
                <a:hlinkClick r:id="rId5"/>
              </a:rPr>
              <a:t>www.donorschoose.org</a:t>
            </a:r>
            <a:endParaRPr lang="en-US" sz="3200" dirty="0" smtClean="0">
              <a:latin typeface="Arial Rounded MT Bold" panose="020F0704030504030204" pitchFamily="34" charset="0"/>
              <a:ea typeface="CreativeFonts1" panose="02000603000000000000" pitchFamily="2" charset="0"/>
            </a:endParaRPr>
          </a:p>
          <a:p>
            <a:endParaRPr lang="en-US" sz="3200" dirty="0">
              <a:latin typeface="Arial Rounded MT Bold" panose="020F0704030504030204" pitchFamily="34" charset="0"/>
              <a:ea typeface="CreativeFonts1" panose="02000603000000000000" pitchFamily="2" charset="0"/>
            </a:endParaRPr>
          </a:p>
          <a:p>
            <a:endParaRPr lang="en-US" sz="3200" dirty="0" smtClean="0">
              <a:latin typeface="Arial Rounded MT Bold" panose="020F0704030504030204" pitchFamily="34" charset="0"/>
              <a:ea typeface="CreativeFonts1" panose="02000603000000000000" pitchFamily="2" charset="0"/>
            </a:endParaRPr>
          </a:p>
          <a:p>
            <a:endParaRPr lang="en-US" sz="2400" dirty="0" smtClean="0">
              <a:latin typeface="Arial Rounded MT Bold" panose="020F0704030504030204" pitchFamily="34" charset="0"/>
              <a:ea typeface="CreativeFonts1" panose="02000603000000000000" pitchFamily="2" charset="0"/>
            </a:endParaRPr>
          </a:p>
          <a:p>
            <a:endParaRPr lang="en-US" sz="2400" dirty="0">
              <a:latin typeface="Arial Rounded MT Bold" panose="020F0704030504030204" pitchFamily="34" charset="0"/>
              <a:ea typeface="CreativeFonts1" panose="02000603000000000000" pitchFamily="2" charset="0"/>
            </a:endParaRPr>
          </a:p>
          <a:p>
            <a:endParaRPr lang="en-US" sz="2400" dirty="0" smtClean="0">
              <a:latin typeface="Arial Rounded MT Bold" panose="020F0704030504030204" pitchFamily="34" charset="0"/>
              <a:ea typeface="CreativeFonts1" panose="02000603000000000000" pitchFamily="2" charset="0"/>
            </a:endParaRPr>
          </a:p>
          <a:p>
            <a:endParaRPr lang="en-US" sz="2400" dirty="0" smtClean="0">
              <a:latin typeface="Arial Rounded MT Bold" panose="020F0704030504030204" pitchFamily="34" charset="0"/>
              <a:ea typeface="CreativeFonts1" panose="02000603000000000000" pitchFamily="2" charset="0"/>
            </a:endParaRPr>
          </a:p>
          <a:p>
            <a:endParaRPr lang="en-US" sz="2400" dirty="0" smtClean="0">
              <a:latin typeface="Arial Rounded MT Bold" panose="020F0704030504030204" pitchFamily="34" charset="0"/>
              <a:ea typeface="CreativeFonts1" panose="02000603000000000000" pitchFamily="2" charset="0"/>
            </a:endParaRPr>
          </a:p>
          <a:p>
            <a:endParaRPr lang="en-US" sz="4800" dirty="0">
              <a:latin typeface="Arial Rounded MT Bold" panose="020F0704030504030204" pitchFamily="34" charset="0"/>
              <a:ea typeface="CreativeFonts1" panose="02000603000000000000" pitchFamily="2" charset="0"/>
            </a:endParaRPr>
          </a:p>
        </p:txBody>
      </p:sp>
      <p:pic>
        <p:nvPicPr>
          <p:cNvPr id="4098" name="Picture 2" descr="http://internet.savannah.chatham.k12.ga.us/schools/mes/PublishingImages/DonorsChoose_org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5633667"/>
            <a:ext cx="2862414" cy="8720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bcdn.teacherspayteachers.com/wp-content/uploads/2013/06/logo-vertical-0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 y="1929398"/>
            <a:ext cx="989792" cy="890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80523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ounded Rectangle 13"/>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3" name="TextBox 12"/>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Phonics</a:t>
            </a:r>
            <a:endParaRPr lang="en-US" sz="5400" b="1" dirty="0" smtClean="0">
              <a:latin typeface="CreativeFonts1" panose="02000603000000000000" pitchFamily="2" charset="0"/>
              <a:ea typeface="CreativeFonts1" panose="02000603000000000000" pitchFamily="2" charset="0"/>
            </a:endParaRPr>
          </a:p>
        </p:txBody>
      </p:sp>
      <p:sp>
        <p:nvSpPr>
          <p:cNvPr id="15" name="Rounded Rectangle 14"/>
          <p:cNvSpPr/>
          <p:nvPr/>
        </p:nvSpPr>
        <p:spPr>
          <a:xfrm>
            <a:off x="381000" y="1481302"/>
            <a:ext cx="8305800" cy="5071897"/>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419312" y="5283642"/>
            <a:ext cx="473125" cy="1417146"/>
          </a:xfrm>
          <a:prstGeom prst="rect">
            <a:avLst/>
          </a:prstGeom>
        </p:spPr>
      </p:pic>
      <p:sp>
        <p:nvSpPr>
          <p:cNvPr id="16" name="TextBox 15"/>
          <p:cNvSpPr txBox="1"/>
          <p:nvPr/>
        </p:nvSpPr>
        <p:spPr>
          <a:xfrm>
            <a:off x="550220" y="1597996"/>
            <a:ext cx="7605235" cy="5139869"/>
          </a:xfrm>
          <a:prstGeom prst="rect">
            <a:avLst/>
          </a:prstGeom>
          <a:noFill/>
        </p:spPr>
        <p:txBody>
          <a:bodyPr wrap="square" rtlCol="0">
            <a:spAutoFit/>
          </a:bodyPr>
          <a:lstStyle/>
          <a:p>
            <a:r>
              <a:rPr lang="en-US" sz="4000" dirty="0" smtClean="0">
                <a:latin typeface="CreativeFonts1" panose="02000603000000000000" pitchFamily="2" charset="0"/>
                <a:ea typeface="CreativeFonts1" panose="02000603000000000000" pitchFamily="2" charset="0"/>
              </a:rPr>
              <a:t>*ABC Mouse- FREE</a:t>
            </a:r>
          </a:p>
          <a:p>
            <a:r>
              <a:rPr lang="en-US" sz="2000" dirty="0" smtClean="0">
                <a:ea typeface="CreativeFonts1" panose="02000603000000000000" pitchFamily="2" charset="0"/>
              </a:rPr>
              <a:t>&gt; Site &amp; App are FREE for teachers</a:t>
            </a:r>
          </a:p>
          <a:p>
            <a:r>
              <a:rPr lang="en-US" sz="2000" dirty="0" smtClean="0">
                <a:ea typeface="CreativeFonts1" panose="02000603000000000000" pitchFamily="2" charset="0"/>
              </a:rPr>
              <a:t>&gt; Pre K- K</a:t>
            </a:r>
            <a:endParaRPr lang="en-US" sz="100" dirty="0" smtClean="0">
              <a:latin typeface="CreativeFonts1" panose="02000603000000000000" pitchFamily="2" charset="0"/>
              <a:ea typeface="CreativeFonts1" panose="02000603000000000000" pitchFamily="2" charset="0"/>
            </a:endParaRPr>
          </a:p>
          <a:p>
            <a:endParaRPr lang="en-US" sz="1600" dirty="0" smtClean="0">
              <a:latin typeface="CreativeFonts1" panose="02000603000000000000" pitchFamily="2" charset="0"/>
              <a:ea typeface="CreativeFonts1" panose="02000603000000000000" pitchFamily="2" charset="0"/>
            </a:endParaRPr>
          </a:p>
          <a:p>
            <a:r>
              <a:rPr lang="en-US" sz="4000" dirty="0" smtClean="0">
                <a:latin typeface="CreativeFonts1" panose="02000603000000000000" pitchFamily="2" charset="0"/>
                <a:ea typeface="CreativeFonts1" panose="02000603000000000000" pitchFamily="2" charset="0"/>
              </a:rPr>
              <a:t>*Endless Alphabet $4.99-$6.99</a:t>
            </a:r>
          </a:p>
          <a:p>
            <a:r>
              <a:rPr lang="en-US" sz="2000" dirty="0" smtClean="0">
                <a:ea typeface="CreativeFonts1" panose="02000603000000000000" pitchFamily="2" charset="0"/>
              </a:rPr>
              <a:t>&gt; I got it FREE from “Apps Gone Free”</a:t>
            </a:r>
          </a:p>
          <a:p>
            <a:endParaRPr lang="en-US" dirty="0" smtClean="0">
              <a:ea typeface="CreativeFonts1" panose="02000603000000000000" pitchFamily="2" charset="0"/>
            </a:endParaRPr>
          </a:p>
          <a:p>
            <a:r>
              <a:rPr lang="en-US" sz="4000" dirty="0" smtClean="0">
                <a:latin typeface="CreativeFonts1" panose="02000603000000000000" pitchFamily="2" charset="0"/>
                <a:ea typeface="CreativeFonts1" panose="02000603000000000000" pitchFamily="2" charset="0"/>
              </a:rPr>
              <a:t>*Articulation Station- FREE</a:t>
            </a:r>
          </a:p>
          <a:p>
            <a:r>
              <a:rPr lang="en-US" sz="1400" b="1" dirty="0" smtClean="0">
                <a:ea typeface="CreativeFonts1" panose="02000603000000000000" pitchFamily="2" charset="0"/>
              </a:rPr>
              <a:t>&gt; Info from site: “</a:t>
            </a:r>
            <a:r>
              <a:rPr lang="en-US" sz="1400" i="1" dirty="0" smtClean="0"/>
              <a:t>Articulation </a:t>
            </a:r>
            <a:r>
              <a:rPr lang="en-US" sz="1400" i="1" dirty="0"/>
              <a:t>Station</a:t>
            </a:r>
            <a:r>
              <a:rPr lang="en-US" sz="1400" dirty="0"/>
              <a:t> provides speech professionals, teachers, and parents with ways to help kids improve pronunciation and articulation. Using very specific exercises, games, and stories that focus on just one letter sound for 22 English language sounds, this app can improve pronunciation and understanding of how letter sounds form words. With more than 1,000 target words, kids will likely not get bored with this app. Adults have easy ways to track kids' progress and can track up to six kids at once. </a:t>
            </a:r>
            <a:r>
              <a:rPr lang="en-US" sz="1400" i="1" dirty="0"/>
              <a:t>Note: To get full use of this app, you have to purchase the Pro version or buy individual letters with an in-app purchase option</a:t>
            </a:r>
            <a:r>
              <a:rPr lang="en-US" sz="1400" i="1" dirty="0" smtClean="0"/>
              <a:t>.</a:t>
            </a:r>
            <a:r>
              <a:rPr lang="en-US" sz="1400" b="1" i="1" dirty="0" smtClean="0"/>
              <a:t>”</a:t>
            </a:r>
          </a:p>
          <a:p>
            <a:endParaRPr lang="en-US" sz="1400" dirty="0">
              <a:ea typeface="CreativeFonts1" panose="02000603000000000000" pitchFamily="2" charset="0"/>
            </a:endParaRPr>
          </a:p>
        </p:txBody>
      </p:sp>
      <p:pic>
        <p:nvPicPr>
          <p:cNvPr id="11" name="Picture 10"/>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pic>
        <p:nvPicPr>
          <p:cNvPr id="6146" name="Picture 2" descr="http://www.readingrockets.org/sites/default/files/styles/thumbnail/public/app_abcmouse.png?itok=uRba0B8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481302"/>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readingrockets.org/sites/default/files/styles/thumbnail/public/app_articulationsta.jpg?itok=f71Evf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3997976"/>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readingrockets.org/sites/default/files/styles/thumbnail/public/litapps_endlessalpabet_0.jpg?itok=064gIW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260" y="2209800"/>
            <a:ext cx="890588" cy="90011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a3.mzstatic.com/us/r30/Purple6/v4/91/a6/39/91a639b2-da6a-f463-ba74-abf2e12c8568/icon175x17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8434" y="2895600"/>
            <a:ext cx="1095492" cy="1095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49732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ounded Rectangle 13"/>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3" name="TextBox 12"/>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Phonics</a:t>
            </a:r>
            <a:endParaRPr lang="en-US" sz="5400" b="1" dirty="0" smtClean="0">
              <a:latin typeface="CreativeFonts1" panose="02000603000000000000" pitchFamily="2" charset="0"/>
              <a:ea typeface="CreativeFonts1" panose="02000603000000000000" pitchFamily="2" charset="0"/>
            </a:endParaRPr>
          </a:p>
        </p:txBody>
      </p:sp>
      <p:sp>
        <p:nvSpPr>
          <p:cNvPr id="15" name="Rounded Rectangle 14"/>
          <p:cNvSpPr/>
          <p:nvPr/>
        </p:nvSpPr>
        <p:spPr>
          <a:xfrm>
            <a:off x="381000" y="1481302"/>
            <a:ext cx="8305800" cy="5071897"/>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419312" y="5283642"/>
            <a:ext cx="473125" cy="1417146"/>
          </a:xfrm>
          <a:prstGeom prst="rect">
            <a:avLst/>
          </a:prstGeom>
        </p:spPr>
      </p:pic>
      <p:sp>
        <p:nvSpPr>
          <p:cNvPr id="16" name="TextBox 15"/>
          <p:cNvSpPr txBox="1"/>
          <p:nvPr/>
        </p:nvSpPr>
        <p:spPr>
          <a:xfrm>
            <a:off x="550220" y="1597996"/>
            <a:ext cx="7605235" cy="4578176"/>
          </a:xfrm>
          <a:prstGeom prst="rect">
            <a:avLst/>
          </a:prstGeom>
          <a:noFill/>
        </p:spPr>
        <p:txBody>
          <a:bodyPr wrap="square" rtlCol="0">
            <a:spAutoFit/>
          </a:bodyPr>
          <a:lstStyle/>
          <a:p>
            <a:r>
              <a:rPr lang="en-US" sz="3600" dirty="0" smtClean="0">
                <a:latin typeface="CreativeFonts1" panose="02000603000000000000" pitchFamily="2" charset="0"/>
                <a:ea typeface="CreativeFonts1" panose="02000603000000000000" pitchFamily="2" charset="0"/>
              </a:rPr>
              <a:t>*Learn With Homer- FREE</a:t>
            </a:r>
          </a:p>
          <a:p>
            <a:r>
              <a:rPr lang="en-US" dirty="0" smtClean="0">
                <a:ea typeface="CreativeFonts1" panose="02000603000000000000" pitchFamily="2" charset="0"/>
              </a:rPr>
              <a:t>&gt; Pre K- K</a:t>
            </a:r>
          </a:p>
          <a:p>
            <a:r>
              <a:rPr lang="en-US" dirty="0" smtClean="0">
                <a:ea typeface="CreativeFonts1" panose="02000603000000000000" pitchFamily="2" charset="0"/>
              </a:rPr>
              <a:t>&gt; Info from site: “</a:t>
            </a:r>
            <a:r>
              <a:rPr lang="en-US" dirty="0"/>
              <a:t>A learn-to-read app for kids ages 3 to 6 that incorporates drawing, voice recording, stories, songs, and more, along with more traditional phonics exercises. This app can be helpful for kids who have speech production issues and organization of language issues</a:t>
            </a:r>
            <a:r>
              <a:rPr lang="en-US" dirty="0" smtClean="0"/>
              <a:t>.”</a:t>
            </a:r>
            <a:endParaRPr lang="en-US" dirty="0" smtClean="0">
              <a:ea typeface="CreativeFonts1" panose="02000603000000000000" pitchFamily="2" charset="0"/>
            </a:endParaRPr>
          </a:p>
          <a:p>
            <a:endParaRPr lang="en-US" sz="100" dirty="0" smtClean="0">
              <a:latin typeface="CreativeFonts1" panose="02000603000000000000" pitchFamily="2" charset="0"/>
              <a:ea typeface="CreativeFonts1" panose="02000603000000000000" pitchFamily="2" charset="0"/>
            </a:endParaRPr>
          </a:p>
          <a:p>
            <a:endParaRPr lang="en-US" sz="2800" dirty="0" smtClean="0">
              <a:latin typeface="CreativeFonts1" panose="02000603000000000000" pitchFamily="2" charset="0"/>
              <a:ea typeface="CreativeFonts1" panose="02000603000000000000" pitchFamily="2" charset="0"/>
            </a:endParaRPr>
          </a:p>
          <a:p>
            <a:r>
              <a:rPr lang="en-US" sz="3600" dirty="0" smtClean="0">
                <a:latin typeface="CreativeFonts1" panose="02000603000000000000" pitchFamily="2" charset="0"/>
                <a:ea typeface="CreativeFonts1" panose="02000603000000000000" pitchFamily="2" charset="0"/>
              </a:rPr>
              <a:t>*Sky Fish Phonics- FREE</a:t>
            </a:r>
          </a:p>
          <a:p>
            <a:r>
              <a:rPr lang="en-US" dirty="0" smtClean="0">
                <a:ea typeface="CreativeFonts1" panose="02000603000000000000" pitchFamily="2" charset="0"/>
              </a:rPr>
              <a:t>&gt; Info from site: “</a:t>
            </a:r>
            <a:r>
              <a:rPr lang="en-US" dirty="0"/>
              <a:t>Sky Fish Phonics combines logical problem-solving puzzles (think Where's My Water? or Cut the Rope) with multiple-choice, basic reading-skills questions. Kids choose a costume and tap a succession of machines to launch a fish through an increasingly complex obstacle course, answering phonics questions and collecting stars along the way</a:t>
            </a:r>
            <a:r>
              <a:rPr lang="en-US" dirty="0" smtClean="0"/>
              <a:t>.”</a:t>
            </a:r>
            <a:endParaRPr lang="en-US" dirty="0" smtClean="0">
              <a:ea typeface="CreativeFonts1" panose="02000603000000000000" pitchFamily="2" charset="0"/>
            </a:endParaRPr>
          </a:p>
          <a:p>
            <a:endParaRPr lang="en-US" sz="1050" dirty="0" smtClean="0">
              <a:ea typeface="CreativeFonts1" panose="02000603000000000000" pitchFamily="2" charset="0"/>
            </a:endParaRPr>
          </a:p>
        </p:txBody>
      </p:sp>
      <p:pic>
        <p:nvPicPr>
          <p:cNvPr id="11" name="Picture 10"/>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pic>
        <p:nvPicPr>
          <p:cNvPr id="8194" name="Picture 2" descr="http://www.readingrockets.org/sites/default/files/styles/thumbnail/public/homer.png?itok=SatCHfy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5900" y="1269593"/>
            <a:ext cx="1143000" cy="112014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readingrockets.org/sites/default/files/styles/thumbnail/public/app_skyfishphonics.png?itok=XSJK2ey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2100" y="3429000"/>
            <a:ext cx="990600" cy="99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78106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ounded Rectangle 13"/>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3" name="TextBox 12"/>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Phonics</a:t>
            </a:r>
            <a:endParaRPr lang="en-US" sz="5400" b="1" dirty="0" smtClean="0">
              <a:latin typeface="CreativeFonts1" panose="02000603000000000000" pitchFamily="2" charset="0"/>
              <a:ea typeface="CreativeFonts1" panose="02000603000000000000" pitchFamily="2" charset="0"/>
            </a:endParaRPr>
          </a:p>
        </p:txBody>
      </p:sp>
      <p:sp>
        <p:nvSpPr>
          <p:cNvPr id="15" name="Rounded Rectangle 14"/>
          <p:cNvSpPr/>
          <p:nvPr/>
        </p:nvSpPr>
        <p:spPr>
          <a:xfrm>
            <a:off x="381000" y="1481302"/>
            <a:ext cx="8305800" cy="5071897"/>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419312" y="5283642"/>
            <a:ext cx="473125" cy="1417146"/>
          </a:xfrm>
          <a:prstGeom prst="rect">
            <a:avLst/>
          </a:prstGeom>
        </p:spPr>
      </p:pic>
      <p:sp>
        <p:nvSpPr>
          <p:cNvPr id="16" name="TextBox 15"/>
          <p:cNvSpPr txBox="1"/>
          <p:nvPr/>
        </p:nvSpPr>
        <p:spPr>
          <a:xfrm>
            <a:off x="550220" y="1481302"/>
            <a:ext cx="7605235" cy="5178341"/>
          </a:xfrm>
          <a:prstGeom prst="rect">
            <a:avLst/>
          </a:prstGeom>
          <a:noFill/>
        </p:spPr>
        <p:txBody>
          <a:bodyPr wrap="square" rtlCol="0">
            <a:spAutoFit/>
          </a:bodyPr>
          <a:lstStyle/>
          <a:p>
            <a:endParaRPr lang="en-US" sz="1050" dirty="0" smtClean="0">
              <a:ea typeface="CreativeFonts1" panose="02000603000000000000" pitchFamily="2" charset="0"/>
            </a:endParaRPr>
          </a:p>
          <a:p>
            <a:r>
              <a:rPr lang="en-US" sz="3600" dirty="0" smtClean="0">
                <a:latin typeface="CreativeFonts1" panose="02000603000000000000" pitchFamily="2" charset="0"/>
                <a:ea typeface="CreativeFonts1" panose="02000603000000000000" pitchFamily="2" charset="0"/>
              </a:rPr>
              <a:t>*Electric Company </a:t>
            </a:r>
            <a:r>
              <a:rPr lang="en-US" sz="3600" dirty="0" err="1" smtClean="0">
                <a:latin typeface="CreativeFonts1" panose="02000603000000000000" pitchFamily="2" charset="0"/>
                <a:ea typeface="CreativeFonts1" panose="02000603000000000000" pitchFamily="2" charset="0"/>
              </a:rPr>
              <a:t>Wordball</a:t>
            </a:r>
            <a:r>
              <a:rPr lang="en-US" sz="3600" dirty="0" smtClean="0">
                <a:latin typeface="CreativeFonts1" panose="02000603000000000000" pitchFamily="2" charset="0"/>
                <a:ea typeface="CreativeFonts1" panose="02000603000000000000" pitchFamily="2" charset="0"/>
              </a:rPr>
              <a:t>! – FREE</a:t>
            </a:r>
          </a:p>
          <a:p>
            <a:r>
              <a:rPr lang="en-US" dirty="0" smtClean="0">
                <a:ea typeface="CreativeFonts1" panose="02000603000000000000" pitchFamily="2" charset="0"/>
              </a:rPr>
              <a:t>&gt; Info from site: “</a:t>
            </a:r>
            <a:r>
              <a:rPr lang="en-US" dirty="0"/>
              <a:t>The Electric Company </a:t>
            </a:r>
            <a:r>
              <a:rPr lang="en-US" dirty="0" err="1"/>
              <a:t>Wordball</a:t>
            </a:r>
            <a:r>
              <a:rPr lang="en-US" dirty="0"/>
              <a:t> is a phonics game that integrates video clips from the TV show to teach reading and spelling. The game consists of two parts: watching a video about a letter sound or letter combination and tapping the "</a:t>
            </a:r>
            <a:r>
              <a:rPr lang="en-US" dirty="0" err="1"/>
              <a:t>wordballs</a:t>
            </a:r>
            <a:r>
              <a:rPr lang="en-US" dirty="0"/>
              <a:t>" with the featured letter or letter combination; then using the collected </a:t>
            </a:r>
            <a:r>
              <a:rPr lang="en-US" dirty="0" err="1"/>
              <a:t>wordballs</a:t>
            </a:r>
            <a:r>
              <a:rPr lang="en-US" dirty="0"/>
              <a:t> to complete words as they move across the screen. The object of the app is to teach lessons about phonics, reading, and spelling</a:t>
            </a:r>
            <a:r>
              <a:rPr lang="en-US" dirty="0" smtClean="0"/>
              <a:t>.”</a:t>
            </a:r>
          </a:p>
          <a:p>
            <a:endParaRPr lang="en-US" dirty="0" smtClean="0">
              <a:ea typeface="CreativeFonts1" panose="02000603000000000000" pitchFamily="2" charset="0"/>
            </a:endParaRPr>
          </a:p>
          <a:p>
            <a:r>
              <a:rPr lang="en-US" sz="3600" dirty="0" smtClean="0">
                <a:latin typeface="CreativeFonts1" panose="02000603000000000000" pitchFamily="2" charset="0"/>
                <a:ea typeface="CreativeFonts1" panose="02000603000000000000" pitchFamily="2" charset="0"/>
              </a:rPr>
              <a:t>*</a:t>
            </a:r>
            <a:r>
              <a:rPr lang="en-US" sz="3600" dirty="0" err="1" smtClean="0">
                <a:latin typeface="CreativeFonts1" panose="02000603000000000000" pitchFamily="2" charset="0"/>
                <a:ea typeface="CreativeFonts1" panose="02000603000000000000" pitchFamily="2" charset="0"/>
              </a:rPr>
              <a:t>Wonster</a:t>
            </a:r>
            <a:r>
              <a:rPr lang="en-US" sz="3600" dirty="0" smtClean="0">
                <a:latin typeface="CreativeFonts1" panose="02000603000000000000" pitchFamily="2" charset="0"/>
                <a:ea typeface="CreativeFonts1" panose="02000603000000000000" pitchFamily="2" charset="0"/>
              </a:rPr>
              <a:t> Words- FREE</a:t>
            </a:r>
          </a:p>
          <a:p>
            <a:r>
              <a:rPr lang="en-US" dirty="0" smtClean="0">
                <a:ea typeface="CreativeFonts1" panose="02000603000000000000" pitchFamily="2" charset="0"/>
              </a:rPr>
              <a:t>&gt; Info from site: “</a:t>
            </a:r>
            <a:r>
              <a:rPr lang="en-US" i="1" dirty="0" err="1"/>
              <a:t>Wonster</a:t>
            </a:r>
            <a:r>
              <a:rPr lang="en-US" i="1" dirty="0"/>
              <a:t> Words: Spelling with ABC and Phonics</a:t>
            </a:r>
            <a:r>
              <a:rPr lang="en-US" dirty="0"/>
              <a:t> uses entertaining, silly videos to introduce young readers to pattern words and word families by having them match letters to their outlines to spell the words on the list. Each list contains eight words that have the same ending pattern or a matching phonic element such as </a:t>
            </a:r>
            <a:r>
              <a:rPr lang="en-US" dirty="0" err="1"/>
              <a:t>th</a:t>
            </a:r>
            <a:r>
              <a:rPr lang="en-US" dirty="0"/>
              <a:t>, </a:t>
            </a:r>
            <a:r>
              <a:rPr lang="en-US" dirty="0" err="1"/>
              <a:t>sh</a:t>
            </a:r>
            <a:r>
              <a:rPr lang="en-US" dirty="0"/>
              <a:t> or </a:t>
            </a:r>
            <a:r>
              <a:rPr lang="en-US" dirty="0" err="1"/>
              <a:t>ch</a:t>
            </a:r>
            <a:r>
              <a:rPr lang="en-US" dirty="0"/>
              <a:t> sounds</a:t>
            </a:r>
            <a:r>
              <a:rPr lang="en-US" dirty="0" smtClean="0"/>
              <a:t>.”</a:t>
            </a:r>
            <a:endParaRPr lang="en-US" dirty="0" smtClean="0">
              <a:ea typeface="CreativeFonts1" panose="02000603000000000000" pitchFamily="2" charset="0"/>
            </a:endParaRPr>
          </a:p>
          <a:p>
            <a:endParaRPr lang="en-US" sz="1400" dirty="0">
              <a:ea typeface="CreativeFonts1" panose="02000603000000000000" pitchFamily="2" charset="0"/>
            </a:endParaRPr>
          </a:p>
        </p:txBody>
      </p:sp>
      <p:pic>
        <p:nvPicPr>
          <p:cNvPr id="11" name="Picture 10"/>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pic>
        <p:nvPicPr>
          <p:cNvPr id="8198" name="Picture 6" descr="http://www.readingrockets.org/sites/default/files/styles/thumbnail/public/apps_wordball.png?itok=RYcv6b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1105" y="1449781"/>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www.readingrockets.org/sites/default/files/styles/thumbnail/public/app_wonsterwords.jpg?itok=hcfIe3F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6084" y="3819371"/>
            <a:ext cx="1153314" cy="112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90516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380999" y="1906777"/>
            <a:ext cx="8612875" cy="4616648"/>
          </a:xfrm>
          <a:prstGeom prst="rect">
            <a:avLst/>
          </a:prstGeom>
          <a:noFill/>
        </p:spPr>
        <p:txBody>
          <a:bodyPr wrap="square" rtlCol="0">
            <a:spAutoFit/>
          </a:bodyPr>
          <a:lstStyle/>
          <a:p>
            <a:r>
              <a:rPr lang="en-US" sz="4000" dirty="0" smtClean="0">
                <a:latin typeface="CreativeFonts1" panose="02000603000000000000" pitchFamily="2" charset="0"/>
                <a:ea typeface="CreativeFonts1" panose="02000603000000000000" pitchFamily="2" charset="0"/>
              </a:rPr>
              <a:t>*</a:t>
            </a:r>
            <a:r>
              <a:rPr lang="en-US" sz="4000" dirty="0" err="1" smtClean="0">
                <a:latin typeface="CreativeFonts1" panose="02000603000000000000" pitchFamily="2" charset="0"/>
                <a:ea typeface="CreativeFonts1" panose="02000603000000000000" pitchFamily="2" charset="0"/>
              </a:rPr>
              <a:t>Pango</a:t>
            </a:r>
            <a:r>
              <a:rPr lang="en-US" sz="4000" dirty="0" smtClean="0">
                <a:latin typeface="CreativeFonts1" panose="02000603000000000000" pitchFamily="2" charset="0"/>
                <a:ea typeface="CreativeFonts1" panose="02000603000000000000" pitchFamily="2" charset="0"/>
              </a:rPr>
              <a:t> FREE</a:t>
            </a:r>
          </a:p>
          <a:p>
            <a:r>
              <a:rPr lang="en-US" sz="1900" dirty="0" smtClean="0">
                <a:ea typeface="CreativeFonts1" panose="02000603000000000000" pitchFamily="2" charset="0"/>
              </a:rPr>
              <a:t>&gt; Info from site: “</a:t>
            </a:r>
            <a:r>
              <a:rPr lang="en-US" sz="1900" dirty="0"/>
              <a:t>Lets readers drive the story by shaking and touching the </a:t>
            </a:r>
            <a:r>
              <a:rPr lang="en-US" sz="1900" dirty="0" smtClean="0"/>
              <a:t>characters.”</a:t>
            </a:r>
          </a:p>
          <a:p>
            <a:endParaRPr lang="en-US" sz="1100" dirty="0" smtClean="0">
              <a:latin typeface="CreativeFonts1" panose="02000603000000000000" pitchFamily="2" charset="0"/>
              <a:ea typeface="CreativeFonts1" panose="02000603000000000000" pitchFamily="2" charset="0"/>
            </a:endParaRPr>
          </a:p>
          <a:p>
            <a:r>
              <a:rPr lang="en-US" sz="4000" dirty="0" smtClean="0">
                <a:latin typeface="CreativeFonts1" panose="02000603000000000000" pitchFamily="2" charset="0"/>
                <a:ea typeface="CreativeFonts1" panose="02000603000000000000" pitchFamily="2" charset="0"/>
              </a:rPr>
              <a:t>*PBS Kids- app and site- FREE</a:t>
            </a:r>
            <a:endParaRPr lang="en-US" sz="4000" dirty="0">
              <a:latin typeface="CreativeFonts1" panose="02000603000000000000" pitchFamily="2" charset="0"/>
              <a:ea typeface="CreativeFonts1" panose="02000603000000000000" pitchFamily="2" charset="0"/>
            </a:endParaRPr>
          </a:p>
          <a:p>
            <a:r>
              <a:rPr lang="en-US" sz="2400" dirty="0" smtClean="0">
                <a:ea typeface="CreativeFonts1" panose="02000603000000000000" pitchFamily="2" charset="0"/>
              </a:rPr>
              <a:t>&gt; Tons of free interactive games and videos </a:t>
            </a:r>
          </a:p>
          <a:p>
            <a:endParaRPr lang="en-US" sz="1200" dirty="0" smtClean="0">
              <a:latin typeface="CreativeFonts1" panose="02000603000000000000" pitchFamily="2" charset="0"/>
              <a:ea typeface="CreativeFonts1" panose="02000603000000000000" pitchFamily="2" charset="0"/>
            </a:endParaRPr>
          </a:p>
          <a:p>
            <a:r>
              <a:rPr lang="en-US" sz="3800" dirty="0" smtClean="0">
                <a:latin typeface="CreativeFonts1" panose="02000603000000000000" pitchFamily="2" charset="0"/>
                <a:ea typeface="CreativeFonts1" panose="02000603000000000000" pitchFamily="2" charset="0"/>
              </a:rPr>
              <a:t>*Magazines (from Scholastic)</a:t>
            </a:r>
          </a:p>
          <a:p>
            <a:r>
              <a:rPr lang="en-US" sz="2400" dirty="0" smtClean="0">
                <a:ea typeface="CreativeFonts1" panose="02000603000000000000" pitchFamily="2" charset="0"/>
              </a:rPr>
              <a:t>&gt; Free if you have a subscription to Scholastic Reader </a:t>
            </a:r>
          </a:p>
          <a:p>
            <a:r>
              <a:rPr lang="en-US" sz="2400" dirty="0" smtClean="0">
                <a:ea typeface="CreativeFonts1" panose="02000603000000000000" pitchFamily="2" charset="0"/>
              </a:rPr>
              <a:t>&gt;Also check out their awesome online &amp; projectable resources</a:t>
            </a:r>
          </a:p>
          <a:p>
            <a:endParaRPr lang="en-US" sz="2000" dirty="0">
              <a:ea typeface="CreativeFonts1" panose="02000603000000000000" pitchFamily="2" charset="0"/>
            </a:endParaRPr>
          </a:p>
          <a:p>
            <a:r>
              <a:rPr lang="en-US" sz="3800" dirty="0" smtClean="0">
                <a:latin typeface="CreativeFonts1" panose="02000603000000000000" pitchFamily="2" charset="0"/>
                <a:ea typeface="CreativeFonts1" panose="02000603000000000000" pitchFamily="2" charset="0"/>
              </a:rPr>
              <a:t>*See other Apps on “More App List”</a:t>
            </a:r>
            <a:endParaRPr lang="en-US" sz="3800" dirty="0">
              <a:latin typeface="CreativeFonts1" panose="02000603000000000000" pitchFamily="2" charset="0"/>
              <a:ea typeface="CreativeFonts1" panose="02000603000000000000" pitchFamily="2" charset="0"/>
            </a:endParaRPr>
          </a:p>
        </p:txBody>
      </p:sp>
      <p:pic>
        <p:nvPicPr>
          <p:cNvPr id="17" name="Picture 1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Beginning Readers</a:t>
            </a:r>
            <a:endParaRPr lang="en-US" sz="5400" b="1" dirty="0" smtClean="0">
              <a:latin typeface="CreativeFonts1" panose="02000603000000000000" pitchFamily="2" charset="0"/>
              <a:ea typeface="CreativeFonts1" panose="02000603000000000000" pitchFamily="2" charset="0"/>
            </a:endParaRPr>
          </a:p>
        </p:txBody>
      </p:sp>
      <p:pic>
        <p:nvPicPr>
          <p:cNvPr id="11266" name="Picture 2" descr="http://www.scholastic.com/parents/sites/default/files/field_asset_image/raccoon_ap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2435" y="913262"/>
            <a:ext cx="1526275" cy="152627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pbskids.org/apps/media/apps/KIDS_Video_icon512x512_round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6180" y="3192403"/>
            <a:ext cx="1460620" cy="146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37465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380999" y="1906777"/>
            <a:ext cx="8612875" cy="1846659"/>
          </a:xfrm>
          <a:prstGeom prst="rect">
            <a:avLst/>
          </a:prstGeom>
          <a:noFill/>
        </p:spPr>
        <p:txBody>
          <a:bodyPr wrap="square" rtlCol="0">
            <a:spAutoFit/>
          </a:bodyPr>
          <a:lstStyle/>
          <a:p>
            <a:r>
              <a:rPr lang="en-US" sz="3800" dirty="0" smtClean="0">
                <a:latin typeface="CreativeFonts1" panose="02000603000000000000" pitchFamily="2" charset="0"/>
                <a:ea typeface="CreativeFonts1" panose="02000603000000000000" pitchFamily="2" charset="0"/>
              </a:rPr>
              <a:t>*See other Apps on “More App List”</a:t>
            </a:r>
          </a:p>
          <a:p>
            <a:endParaRPr lang="en-US" sz="3800" dirty="0">
              <a:latin typeface="CreativeFonts1" panose="02000603000000000000" pitchFamily="2" charset="0"/>
              <a:ea typeface="CreativeFonts1" panose="02000603000000000000" pitchFamily="2" charset="0"/>
            </a:endParaRPr>
          </a:p>
          <a:p>
            <a:r>
              <a:rPr lang="en-US" sz="3800" dirty="0" smtClean="0">
                <a:latin typeface="CreativeFonts1" panose="02000603000000000000" pitchFamily="2" charset="0"/>
                <a:ea typeface="CreativeFonts1" panose="02000603000000000000" pitchFamily="2" charset="0"/>
              </a:rPr>
              <a:t>*Also check out “More Phonics App List”</a:t>
            </a:r>
            <a:endParaRPr lang="en-US" sz="3800" dirty="0">
              <a:latin typeface="CreativeFonts1" panose="02000603000000000000" pitchFamily="2" charset="0"/>
              <a:ea typeface="CreativeFonts1" panose="02000603000000000000" pitchFamily="2" charset="0"/>
            </a:endParaRPr>
          </a:p>
        </p:txBody>
      </p:sp>
      <p:pic>
        <p:nvPicPr>
          <p:cNvPr id="17" name="Picture 1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Even More Apps</a:t>
            </a:r>
            <a:endParaRPr lang="en-US" sz="5400" b="1" dirty="0" smtClean="0">
              <a:latin typeface="CreativeFonts1" panose="02000603000000000000" pitchFamily="2" charset="0"/>
              <a:ea typeface="CreativeFonts1" panose="02000603000000000000" pitchFamily="2" charset="0"/>
            </a:endParaRPr>
          </a:p>
        </p:txBody>
      </p:sp>
    </p:spTree>
    <p:extLst>
      <p:ext uri="{BB962C8B-B14F-4D97-AF65-F5344CB8AC3E}">
        <p14:creationId xmlns:p14="http://schemas.microsoft.com/office/powerpoint/2010/main" val="184673041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55" y="0"/>
            <a:ext cx="9157855" cy="6871855"/>
          </a:xfr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9" name="Rounded Rectangle 8"/>
          <p:cNvSpPr/>
          <p:nvPr/>
        </p:nvSpPr>
        <p:spPr>
          <a:xfrm>
            <a:off x="762000" y="2057400"/>
            <a:ext cx="7543800" cy="45720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762000" y="520867"/>
            <a:ext cx="7391400" cy="861774"/>
          </a:xfrm>
          <a:prstGeom prst="rect">
            <a:avLst/>
          </a:prstGeom>
          <a:noFill/>
        </p:spPr>
        <p:txBody>
          <a:bodyPr wrap="square" rtlCol="0">
            <a:spAutoFit/>
          </a:bodyPr>
          <a:lstStyle/>
          <a:p>
            <a:r>
              <a:rPr lang="en-US" sz="5000" dirty="0" smtClean="0">
                <a:latin typeface="CreativeFonts1" panose="02000603000000000000" pitchFamily="2" charset="0"/>
                <a:ea typeface="CreativeFonts1" panose="02000603000000000000" pitchFamily="2" charset="0"/>
              </a:rPr>
              <a:t>Contact Information</a:t>
            </a:r>
            <a:endParaRPr lang="en-US" sz="5000" dirty="0">
              <a:latin typeface="CreativeFonts1" panose="02000603000000000000" pitchFamily="2" charset="0"/>
              <a:ea typeface="CreativeFonts1" panose="02000603000000000000" pitchFamily="2" charset="0"/>
            </a:endParaRPr>
          </a:p>
        </p:txBody>
      </p:sp>
      <p:sp>
        <p:nvSpPr>
          <p:cNvPr id="11" name="TextBox 10"/>
          <p:cNvSpPr txBox="1"/>
          <p:nvPr/>
        </p:nvSpPr>
        <p:spPr>
          <a:xfrm>
            <a:off x="685800" y="2362200"/>
            <a:ext cx="7620000" cy="2677656"/>
          </a:xfrm>
          <a:prstGeom prst="rect">
            <a:avLst/>
          </a:prstGeom>
          <a:noFill/>
        </p:spPr>
        <p:txBody>
          <a:bodyPr wrap="square" rtlCol="0">
            <a:spAutoFit/>
          </a:bodyPr>
          <a:lstStyle/>
          <a:p>
            <a:pPr algn="ctr"/>
            <a:r>
              <a:rPr lang="en-US" sz="4800" dirty="0" smtClean="0">
                <a:ea typeface="CreativeFonts1" panose="02000603000000000000" pitchFamily="2" charset="0"/>
              </a:rPr>
              <a:t>Amber </a:t>
            </a:r>
            <a:r>
              <a:rPr lang="en-US" sz="4800" dirty="0" err="1" smtClean="0">
                <a:ea typeface="CreativeFonts1" panose="02000603000000000000" pitchFamily="2" charset="0"/>
              </a:rPr>
              <a:t>Ploutz</a:t>
            </a:r>
            <a:endParaRPr lang="en-US" sz="4800" dirty="0" smtClean="0">
              <a:ea typeface="CreativeFonts1" panose="02000603000000000000" pitchFamily="2" charset="0"/>
            </a:endParaRPr>
          </a:p>
          <a:p>
            <a:pPr algn="ctr"/>
            <a:r>
              <a:rPr lang="en-US" sz="6000" b="1" dirty="0" smtClean="0">
                <a:solidFill>
                  <a:srgbClr val="7030A0"/>
                </a:solidFill>
                <a:ea typeface="CreativeFonts1" panose="02000603000000000000" pitchFamily="2" charset="0"/>
              </a:rPr>
              <a:t>aploutz@gws.k12.in.us</a:t>
            </a:r>
          </a:p>
          <a:p>
            <a:pPr algn="ctr"/>
            <a:endParaRPr lang="en-US" sz="1100" b="1" dirty="0">
              <a:solidFill>
                <a:srgbClr val="7030A0"/>
              </a:solidFill>
              <a:ea typeface="CreativeFonts1" panose="02000603000000000000" pitchFamily="2" charset="0"/>
            </a:endParaRPr>
          </a:p>
          <a:p>
            <a:pPr algn="ctr"/>
            <a:r>
              <a:rPr lang="en-US" sz="4800" b="1" dirty="0" smtClean="0">
                <a:solidFill>
                  <a:srgbClr val="00B050"/>
                </a:solidFill>
                <a:ea typeface="CreativeFonts1" panose="02000603000000000000" pitchFamily="2" charset="0"/>
              </a:rPr>
              <a:t>www</a:t>
            </a:r>
            <a:r>
              <a:rPr lang="en-US" sz="4800" b="1" dirty="0" smtClean="0">
                <a:solidFill>
                  <a:srgbClr val="7030A0"/>
                </a:solidFill>
                <a:ea typeface="CreativeFonts1" panose="02000603000000000000" pitchFamily="2" charset="0"/>
              </a:rPr>
              <a:t>.</a:t>
            </a:r>
            <a:r>
              <a:rPr lang="en-US" sz="4800" b="1" dirty="0" smtClean="0">
                <a:solidFill>
                  <a:srgbClr val="0070C0"/>
                </a:solidFill>
                <a:ea typeface="CreativeFonts1" panose="02000603000000000000" pitchFamily="2" charset="0"/>
              </a:rPr>
              <a:t>miss</a:t>
            </a:r>
            <a:r>
              <a:rPr lang="en-US" sz="4800" b="1" dirty="0" smtClean="0">
                <a:solidFill>
                  <a:srgbClr val="00B050"/>
                </a:solidFill>
                <a:ea typeface="CreativeFonts1" panose="02000603000000000000" pitchFamily="2" charset="0"/>
              </a:rPr>
              <a:t>ploutz</a:t>
            </a:r>
            <a:r>
              <a:rPr lang="en-US" sz="4800" b="1" dirty="0" smtClean="0">
                <a:solidFill>
                  <a:srgbClr val="7030A0"/>
                </a:solidFill>
                <a:ea typeface="CreativeFonts1" panose="02000603000000000000" pitchFamily="2" charset="0"/>
              </a:rPr>
              <a:t>.</a:t>
            </a:r>
            <a:r>
              <a:rPr lang="en-US" sz="4800" b="1" dirty="0" smtClean="0">
                <a:solidFill>
                  <a:srgbClr val="0070C0"/>
                </a:solidFill>
                <a:ea typeface="CreativeFonts1" panose="02000603000000000000" pitchFamily="2" charset="0"/>
              </a:rPr>
              <a:t>weebly</a:t>
            </a:r>
            <a:r>
              <a:rPr lang="en-US" sz="4800" b="1" dirty="0" smtClean="0">
                <a:solidFill>
                  <a:srgbClr val="7030A0"/>
                </a:solidFill>
                <a:ea typeface="CreativeFonts1" panose="02000603000000000000" pitchFamily="2" charset="0"/>
              </a:rPr>
              <a:t>.</a:t>
            </a:r>
            <a:r>
              <a:rPr lang="en-US" sz="4800" b="1" dirty="0" smtClean="0">
                <a:solidFill>
                  <a:srgbClr val="00B050"/>
                </a:solidFill>
                <a:ea typeface="CreativeFonts1" panose="02000603000000000000" pitchFamily="2" charset="0"/>
              </a:rPr>
              <a:t>com</a:t>
            </a:r>
            <a:endParaRPr lang="en-US" sz="4800" b="1" dirty="0">
              <a:solidFill>
                <a:srgbClr val="00B050"/>
              </a:solidFill>
              <a:ea typeface="CreativeFonts1" panose="02000603000000000000" pitchFamily="2" charset="0"/>
            </a:endParaRPr>
          </a:p>
        </p:txBody>
      </p:sp>
    </p:spTree>
    <p:extLst>
      <p:ext uri="{BB962C8B-B14F-4D97-AF65-F5344CB8AC3E}">
        <p14:creationId xmlns:p14="http://schemas.microsoft.com/office/powerpoint/2010/main" val="304258808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9" name="Rounded Rectangle 8"/>
          <p:cNvSpPr/>
          <p:nvPr/>
        </p:nvSpPr>
        <p:spPr>
          <a:xfrm>
            <a:off x="762000" y="2057400"/>
            <a:ext cx="7543800" cy="45720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990600" y="520868"/>
            <a:ext cx="70104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Teacher Must Use</a:t>
            </a:r>
            <a:endParaRPr lang="en-US" sz="6000" dirty="0">
              <a:latin typeface="CreativeFonts1" panose="02000603000000000000" pitchFamily="2" charset="0"/>
              <a:ea typeface="CreativeFonts1" panose="02000603000000000000" pitchFamily="2" charset="0"/>
            </a:endParaRPr>
          </a:p>
        </p:txBody>
      </p:sp>
      <p:sp>
        <p:nvSpPr>
          <p:cNvPr id="11" name="TextBox 10"/>
          <p:cNvSpPr txBox="1"/>
          <p:nvPr/>
        </p:nvSpPr>
        <p:spPr>
          <a:xfrm>
            <a:off x="838200" y="2286000"/>
            <a:ext cx="7543800" cy="6924973"/>
          </a:xfrm>
          <a:prstGeom prst="rect">
            <a:avLst/>
          </a:prstGeom>
          <a:noFill/>
        </p:spPr>
        <p:txBody>
          <a:bodyPr wrap="square" rtlCol="0">
            <a:spAutoFit/>
          </a:bodyPr>
          <a:lstStyle/>
          <a:p>
            <a:r>
              <a:rPr lang="en-US" sz="3600" dirty="0" smtClean="0">
                <a:latin typeface="Arial Rounded MT Bold" panose="020F0704030504030204" pitchFamily="34" charset="0"/>
                <a:ea typeface="CreativeFonts1" panose="02000603000000000000" pitchFamily="2" charset="0"/>
              </a:rPr>
              <a:t>Lakeshore Teacher Resources</a:t>
            </a:r>
          </a:p>
          <a:p>
            <a:r>
              <a:rPr lang="en-US" sz="2400" dirty="0">
                <a:latin typeface="Arial Rounded MT Bold" panose="020F0704030504030204" pitchFamily="34" charset="0"/>
                <a:ea typeface="CreativeFonts1" panose="02000603000000000000" pitchFamily="2" charset="0"/>
                <a:hlinkClick r:id="rId3"/>
              </a:rPr>
              <a:t>http://</a:t>
            </a:r>
            <a:r>
              <a:rPr lang="en-US" sz="2400" dirty="0" smtClean="0">
                <a:latin typeface="Arial Rounded MT Bold" panose="020F0704030504030204" pitchFamily="34" charset="0"/>
                <a:ea typeface="CreativeFonts1" panose="02000603000000000000" pitchFamily="2" charset="0"/>
                <a:hlinkClick r:id="rId3"/>
              </a:rPr>
              <a:t>www.lakeshorelearning.com/general_content/free_resources/freeResources.jsp?f=m</a:t>
            </a:r>
            <a:endParaRPr lang="en-US" sz="2400" dirty="0" smtClean="0">
              <a:latin typeface="Arial Rounded MT Bold" panose="020F0704030504030204" pitchFamily="34" charset="0"/>
              <a:ea typeface="CreativeFonts1" panose="02000603000000000000" pitchFamily="2" charset="0"/>
            </a:endParaRPr>
          </a:p>
          <a:p>
            <a:endParaRPr lang="en-US" sz="3200" dirty="0">
              <a:latin typeface="Arial Rounded MT Bold" panose="020F0704030504030204" pitchFamily="34" charset="0"/>
              <a:ea typeface="CreativeFonts1" panose="02000603000000000000" pitchFamily="2" charset="0"/>
            </a:endParaRPr>
          </a:p>
          <a:p>
            <a:r>
              <a:rPr lang="en-US" sz="3200" dirty="0" smtClean="0">
                <a:latin typeface="Arial Rounded MT Bold" panose="020F0704030504030204" pitchFamily="34" charset="0"/>
                <a:ea typeface="CreativeFonts1" panose="02000603000000000000" pitchFamily="2" charset="0"/>
              </a:rPr>
              <a:t>Certificates</a:t>
            </a:r>
          </a:p>
          <a:p>
            <a:r>
              <a:rPr lang="en-US" sz="3200" dirty="0">
                <a:latin typeface="Arial Rounded MT Bold" panose="020F0704030504030204" pitchFamily="34" charset="0"/>
                <a:ea typeface="CreativeFonts1" panose="02000603000000000000" pitchFamily="2" charset="0"/>
                <a:hlinkClick r:id="rId4"/>
              </a:rPr>
              <a:t>http://www.123certificates.com</a:t>
            </a:r>
            <a:r>
              <a:rPr lang="en-US" sz="3200" dirty="0" smtClean="0">
                <a:latin typeface="Arial Rounded MT Bold" panose="020F0704030504030204" pitchFamily="34" charset="0"/>
                <a:ea typeface="CreativeFonts1" panose="02000603000000000000" pitchFamily="2" charset="0"/>
                <a:hlinkClick r:id="rId4"/>
              </a:rPr>
              <a:t>/</a:t>
            </a:r>
            <a:endParaRPr lang="en-US" sz="3200" dirty="0" smtClean="0">
              <a:latin typeface="Arial Rounded MT Bold" panose="020F0704030504030204" pitchFamily="34" charset="0"/>
              <a:ea typeface="CreativeFonts1" panose="02000603000000000000" pitchFamily="2" charset="0"/>
            </a:endParaRPr>
          </a:p>
          <a:p>
            <a:endParaRPr lang="en-US" sz="3200" dirty="0" smtClean="0">
              <a:latin typeface="Arial Rounded MT Bold" panose="020F0704030504030204" pitchFamily="34" charset="0"/>
              <a:ea typeface="CreativeFonts1" panose="02000603000000000000" pitchFamily="2" charset="0"/>
            </a:endParaRPr>
          </a:p>
          <a:p>
            <a:endParaRPr lang="en-US" sz="3200" dirty="0">
              <a:latin typeface="Arial Rounded MT Bold" panose="020F0704030504030204" pitchFamily="34" charset="0"/>
              <a:ea typeface="CreativeFonts1" panose="02000603000000000000" pitchFamily="2" charset="0"/>
            </a:endParaRPr>
          </a:p>
          <a:p>
            <a:endParaRPr lang="en-US" sz="3200" dirty="0" smtClean="0">
              <a:latin typeface="Arial Rounded MT Bold" panose="020F0704030504030204" pitchFamily="34" charset="0"/>
              <a:ea typeface="CreativeFonts1" panose="02000603000000000000" pitchFamily="2" charset="0"/>
            </a:endParaRPr>
          </a:p>
          <a:p>
            <a:endParaRPr lang="en-US" sz="2400" dirty="0" smtClean="0">
              <a:latin typeface="Arial Rounded MT Bold" panose="020F0704030504030204" pitchFamily="34" charset="0"/>
              <a:ea typeface="CreativeFonts1" panose="02000603000000000000" pitchFamily="2" charset="0"/>
            </a:endParaRPr>
          </a:p>
          <a:p>
            <a:endParaRPr lang="en-US" sz="2400" dirty="0">
              <a:latin typeface="Arial Rounded MT Bold" panose="020F0704030504030204" pitchFamily="34" charset="0"/>
              <a:ea typeface="CreativeFonts1" panose="02000603000000000000" pitchFamily="2" charset="0"/>
            </a:endParaRPr>
          </a:p>
          <a:p>
            <a:endParaRPr lang="en-US" sz="2400" dirty="0" smtClean="0">
              <a:latin typeface="Arial Rounded MT Bold" panose="020F0704030504030204" pitchFamily="34" charset="0"/>
              <a:ea typeface="CreativeFonts1" panose="02000603000000000000" pitchFamily="2" charset="0"/>
            </a:endParaRPr>
          </a:p>
          <a:p>
            <a:endParaRPr lang="en-US" sz="2400" dirty="0" smtClean="0">
              <a:latin typeface="Arial Rounded MT Bold" panose="020F0704030504030204" pitchFamily="34" charset="0"/>
              <a:ea typeface="CreativeFonts1" panose="02000603000000000000" pitchFamily="2" charset="0"/>
            </a:endParaRPr>
          </a:p>
          <a:p>
            <a:endParaRPr lang="en-US" sz="2400" dirty="0" smtClean="0">
              <a:latin typeface="Arial Rounded MT Bold" panose="020F0704030504030204" pitchFamily="34" charset="0"/>
              <a:ea typeface="CreativeFonts1" panose="02000603000000000000" pitchFamily="2" charset="0"/>
            </a:endParaRPr>
          </a:p>
          <a:p>
            <a:endParaRPr lang="en-US" sz="4800" dirty="0">
              <a:latin typeface="Arial Rounded MT Bold" panose="020F0704030504030204" pitchFamily="34" charset="0"/>
              <a:ea typeface="CreativeFonts1" panose="02000603000000000000" pitchFamily="2" charset="0"/>
            </a:endParaRPr>
          </a:p>
        </p:txBody>
      </p:sp>
    </p:spTree>
    <p:extLst>
      <p:ext uri="{BB962C8B-B14F-4D97-AF65-F5344CB8AC3E}">
        <p14:creationId xmlns:p14="http://schemas.microsoft.com/office/powerpoint/2010/main" val="404639364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595745" y="374071"/>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0" name="TextBox 9"/>
          <p:cNvSpPr txBox="1"/>
          <p:nvPr/>
        </p:nvSpPr>
        <p:spPr>
          <a:xfrm>
            <a:off x="990600" y="520868"/>
            <a:ext cx="70104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 For Teachers</a:t>
            </a:r>
            <a:endParaRPr lang="en-US" sz="6000" dirty="0">
              <a:latin typeface="CreativeFonts1" panose="02000603000000000000" pitchFamily="2" charset="0"/>
              <a:ea typeface="CreativeFonts1" panose="02000603000000000000" pitchFamily="2" charset="0"/>
            </a:endParaRPr>
          </a:p>
        </p:txBody>
      </p:sp>
      <p:sp>
        <p:nvSpPr>
          <p:cNvPr id="13" name="Rounded Rectangle 12"/>
          <p:cNvSpPr/>
          <p:nvPr/>
        </p:nvSpPr>
        <p:spPr>
          <a:xfrm>
            <a:off x="581890" y="2057400"/>
            <a:ext cx="8028710" cy="44958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542477" y="93544"/>
            <a:ext cx="473125" cy="1417146"/>
          </a:xfrm>
          <a:prstGeom prst="rect">
            <a:avLst/>
          </a:prstGeom>
        </p:spPr>
      </p:pic>
      <p:sp>
        <p:nvSpPr>
          <p:cNvPr id="9" name="TextBox 8"/>
          <p:cNvSpPr txBox="1"/>
          <p:nvPr/>
        </p:nvSpPr>
        <p:spPr>
          <a:xfrm>
            <a:off x="602672" y="2286000"/>
            <a:ext cx="8236528" cy="4278094"/>
          </a:xfrm>
          <a:prstGeom prst="rect">
            <a:avLst/>
          </a:prstGeom>
          <a:noFill/>
        </p:spPr>
        <p:txBody>
          <a:bodyPr wrap="square" rtlCol="0">
            <a:spAutoFit/>
          </a:bodyPr>
          <a:lstStyle/>
          <a:p>
            <a:r>
              <a:rPr lang="en-US" sz="2800" dirty="0" smtClean="0">
                <a:latin typeface="Arial Rounded MT Bold" panose="020F0704030504030204" pitchFamily="34" charset="0"/>
                <a:ea typeface="CreativeFonts1" panose="02000603000000000000" pitchFamily="2" charset="0"/>
              </a:rPr>
              <a:t>Reading Graphic Organizers from Scholastic</a:t>
            </a:r>
          </a:p>
          <a:p>
            <a:r>
              <a:rPr lang="en-US" sz="2400" dirty="0">
                <a:latin typeface="Arial Rounded MT Bold" panose="020F0704030504030204" pitchFamily="34" charset="0"/>
                <a:ea typeface="CreativeFonts1" panose="02000603000000000000" pitchFamily="2" charset="0"/>
                <a:hlinkClick r:id="rId4"/>
              </a:rPr>
              <a:t>http://</a:t>
            </a:r>
            <a:r>
              <a:rPr lang="en-US" sz="2400" dirty="0" smtClean="0">
                <a:latin typeface="Arial Rounded MT Bold" panose="020F0704030504030204" pitchFamily="34" charset="0"/>
                <a:ea typeface="CreativeFonts1" panose="02000603000000000000" pitchFamily="2" charset="0"/>
                <a:hlinkClick r:id="rId4"/>
              </a:rPr>
              <a:t>www.scholastic.com/teachers/lesson-plan/graphic-organizers-reading-comprehension</a:t>
            </a:r>
            <a:endParaRPr lang="en-US" sz="2400" dirty="0" smtClean="0">
              <a:latin typeface="Arial Rounded MT Bold" panose="020F0704030504030204" pitchFamily="34" charset="0"/>
              <a:ea typeface="CreativeFonts1" panose="02000603000000000000" pitchFamily="2" charset="0"/>
            </a:endParaRPr>
          </a:p>
          <a:p>
            <a:endParaRPr lang="en-US" sz="2800" dirty="0" smtClean="0">
              <a:latin typeface="Arial Rounded MT Bold" panose="020F0704030504030204" pitchFamily="34" charset="0"/>
              <a:ea typeface="CreativeFonts1" panose="02000603000000000000" pitchFamily="2" charset="0"/>
            </a:endParaRPr>
          </a:p>
          <a:p>
            <a:r>
              <a:rPr lang="en-US" sz="2800" dirty="0" smtClean="0">
                <a:latin typeface="Arial Rounded MT Bold" panose="020F0704030504030204" pitchFamily="34" charset="0"/>
                <a:ea typeface="CreativeFonts1" panose="02000603000000000000" pitchFamily="2" charset="0"/>
              </a:rPr>
              <a:t>Read, Write, Think</a:t>
            </a:r>
          </a:p>
          <a:p>
            <a:r>
              <a:rPr lang="en-US" sz="2800" dirty="0">
                <a:latin typeface="Arial Rounded MT Bold" panose="020F0704030504030204" pitchFamily="34" charset="0"/>
                <a:ea typeface="CreativeFonts1" panose="02000603000000000000" pitchFamily="2" charset="0"/>
                <a:hlinkClick r:id="rId5"/>
              </a:rPr>
              <a:t>http://www.readwritethink.org</a:t>
            </a:r>
            <a:r>
              <a:rPr lang="en-US" sz="2800" dirty="0" smtClean="0">
                <a:latin typeface="Arial Rounded MT Bold" panose="020F0704030504030204" pitchFamily="34" charset="0"/>
                <a:ea typeface="CreativeFonts1" panose="02000603000000000000" pitchFamily="2" charset="0"/>
                <a:hlinkClick r:id="rId5"/>
              </a:rPr>
              <a:t>/</a:t>
            </a:r>
            <a:endParaRPr lang="en-US" sz="2800" dirty="0" smtClean="0">
              <a:latin typeface="Arial Rounded MT Bold" panose="020F0704030504030204" pitchFamily="34" charset="0"/>
              <a:ea typeface="CreativeFonts1" panose="02000603000000000000" pitchFamily="2" charset="0"/>
            </a:endParaRPr>
          </a:p>
          <a:p>
            <a:r>
              <a:rPr lang="en-US" sz="2800" dirty="0">
                <a:ea typeface="CreativeFonts1" panose="02000603000000000000" pitchFamily="2" charset="0"/>
              </a:rPr>
              <a:t>&gt;</a:t>
            </a:r>
            <a:r>
              <a:rPr lang="en-US" sz="2800" dirty="0" smtClean="0">
                <a:ea typeface="CreativeFonts1" panose="02000603000000000000" pitchFamily="2" charset="0"/>
              </a:rPr>
              <a:t>Ideas, resources, &amp; videos</a:t>
            </a:r>
          </a:p>
          <a:p>
            <a:endParaRPr lang="en-US" sz="3600" dirty="0" smtClean="0">
              <a:solidFill>
                <a:schemeClr val="accent6">
                  <a:lumMod val="75000"/>
                </a:schemeClr>
              </a:solidFill>
              <a:latin typeface="Arial Rounded MT Bold" panose="020F0704030504030204" pitchFamily="34" charset="0"/>
              <a:ea typeface="CreativeFonts1" panose="02000603000000000000" pitchFamily="2" charset="0"/>
            </a:endParaRPr>
          </a:p>
          <a:p>
            <a:endParaRPr lang="en-US" sz="2400" dirty="0" smtClean="0">
              <a:latin typeface="Arial Rounded MT Bold" panose="020F0704030504030204" pitchFamily="34" charset="0"/>
              <a:ea typeface="CreativeFonts1" panose="02000603000000000000" pitchFamily="2" charset="0"/>
            </a:endParaRPr>
          </a:p>
          <a:p>
            <a:endParaRPr lang="en-US" sz="2400" dirty="0">
              <a:latin typeface="Arial Rounded MT Bold" panose="020F0704030504030204" pitchFamily="34" charset="0"/>
              <a:ea typeface="CreativeFonts1" panose="02000603000000000000" pitchFamily="2" charset="0"/>
            </a:endParaRPr>
          </a:p>
        </p:txBody>
      </p:sp>
    </p:spTree>
    <p:extLst>
      <p:ext uri="{BB962C8B-B14F-4D97-AF65-F5344CB8AC3E}">
        <p14:creationId xmlns:p14="http://schemas.microsoft.com/office/powerpoint/2010/main" val="117807802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2967</TotalTime>
  <Words>3514</Words>
  <Application>Microsoft Office PowerPoint</Application>
  <PresentationFormat>On-screen Show (4:3)</PresentationFormat>
  <Paragraphs>700</Paragraphs>
  <Slides>75</Slides>
  <Notes>2</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2.0 T</dc:title>
  <dc:creator>amberploutz</dc:creator>
  <cp:lastModifiedBy>amberploutz</cp:lastModifiedBy>
  <cp:revision>89</cp:revision>
  <dcterms:created xsi:type="dcterms:W3CDTF">2014-06-02T16:15:25Z</dcterms:created>
  <dcterms:modified xsi:type="dcterms:W3CDTF">2016-06-01T16:55:05Z</dcterms:modified>
</cp:coreProperties>
</file>